
<file path=[Content_Types].xml><?xml version="1.0" encoding="utf-8"?>
<Types xmlns="http://schemas.openxmlformats.org/package/2006/content-types">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4"/>
  </p:notesMasterIdLst>
  <p:handoutMasterIdLst>
    <p:handoutMasterId r:id="rId20"/>
  </p:handoutMasterIdLst>
  <p:sldIdLst>
    <p:sldId id="256" r:id="rId3"/>
    <p:sldId id="375" r:id="rId5"/>
    <p:sldId id="404" r:id="rId6"/>
    <p:sldId id="391" r:id="rId7"/>
    <p:sldId id="377" r:id="rId8"/>
    <p:sldId id="384" r:id="rId9"/>
    <p:sldId id="376" r:id="rId10"/>
    <p:sldId id="395" r:id="rId11"/>
    <p:sldId id="393" r:id="rId12"/>
    <p:sldId id="394" r:id="rId13"/>
    <p:sldId id="392" r:id="rId14"/>
    <p:sldId id="378" r:id="rId15"/>
    <p:sldId id="380" r:id="rId16"/>
    <p:sldId id="382" r:id="rId17"/>
    <p:sldId id="397" r:id="rId18"/>
    <p:sldId id="320" r:id="rId19"/>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35893"/>
    <a:srgbClr val="666EB6"/>
    <a:srgbClr val="879FE1"/>
    <a:srgbClr val="949ED0"/>
    <a:srgbClr val="338EA3"/>
    <a:srgbClr val="6170BB"/>
    <a:srgbClr val="4D7DC3"/>
    <a:srgbClr val="5DC1CB"/>
    <a:srgbClr val="3BA3BB"/>
    <a:srgbClr val="E3F2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914" autoAdjust="0"/>
    <p:restoredTop sz="94676"/>
  </p:normalViewPr>
  <p:slideViewPr>
    <p:cSldViewPr snapToGrid="0" snapToObjects="1">
      <p:cViewPr varScale="1">
        <p:scale>
          <a:sx n="111" d="100"/>
          <a:sy n="111" d="100"/>
        </p:scale>
        <p:origin x="-786" y="-84"/>
      </p:cViewPr>
      <p:guideLst>
        <p:guide orient="horz" pos="2090"/>
        <p:guide pos="3854"/>
      </p:guideLst>
    </p:cSldViewPr>
  </p:slideViewPr>
  <p:notesTextViewPr>
    <p:cViewPr>
      <p:scale>
        <a:sx n="1" d="1"/>
        <a:sy n="1" d="1"/>
      </p:scale>
      <p:origin x="0" y="0"/>
    </p:cViewPr>
  </p:notesTextViewPr>
  <p:notesViewPr>
    <p:cSldViewPr snapToGrid="0" snapToObjects="1">
      <p:cViewPr varScale="1">
        <p:scale>
          <a:sx n="85" d="100"/>
          <a:sy n="85" d="100"/>
        </p:scale>
        <p:origin x="-3918" y="-96"/>
      </p:cViewPr>
      <p:guideLst>
        <p:guide orient="horz" pos="2787"/>
        <p:guide pos="2168"/>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4" Type="http://schemas.openxmlformats.org/officeDocument/2006/relationships/tags" Target="tags/tag2.xml"/><Relationship Id="rId23" Type="http://schemas.openxmlformats.org/officeDocument/2006/relationships/tableStyles" Target="tableStyles.xml"/><Relationship Id="rId22" Type="http://schemas.openxmlformats.org/officeDocument/2006/relationships/viewProps" Target="viewProps.xml"/><Relationship Id="rId21" Type="http://schemas.openxmlformats.org/officeDocument/2006/relationships/presProps" Target="presProps.xml"/><Relationship Id="rId20" Type="http://schemas.openxmlformats.org/officeDocument/2006/relationships/handoutMaster" Target="handoutMasters/handoutMaster1.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4285BFB-1F00-4531-93DA-BFB5149A8541}"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A30BEC4-DCF3-44B8-AE86-2C3F3F24161B}"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1DCF912-D16B-4D62-9FCB-4B859A060116}"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11A219-AFB3-4262-B118-BD901D2AE21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311A219-AFB3-4262-B118-BD901D2AE21C}"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4" Type="http://schemas.openxmlformats.org/officeDocument/2006/relationships/image" Target="../media/image6.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5" Type="http://schemas.openxmlformats.org/officeDocument/2006/relationships/image" Target="../media/image10.png"/><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endParaRPr kumimoji="1" lang="zh-CN" altLang="en-US"/>
          </a:p>
        </p:txBody>
      </p:sp>
      <p:sp>
        <p:nvSpPr>
          <p:cNvPr id="4" name="日期占位符 3"/>
          <p:cNvSpPr>
            <a:spLocks noGrp="1"/>
          </p:cNvSpPr>
          <p:nvPr>
            <p:ph type="dt" sz="half" idx="10"/>
          </p:nvPr>
        </p:nvSpPr>
        <p:spPr/>
        <p:txBody>
          <a:bodyPr/>
          <a:lstStyle/>
          <a:p>
            <a:fld id="{3359B307-9BCE-BD47-AE9A-1735D46089A6}" type="datetimeFigureOut">
              <a:rPr kumimoji="1" lang="zh-CN" altLang="en-US" smtClean="0"/>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CB59004-2088-C743-9020-07753CBF1D02}" type="slidenum">
              <a:rPr kumimoji="1" lang="zh-CN" altLang="en-US" smtClean="0"/>
            </a:fld>
            <a:endParaRPr kumimoji="1"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2050" name="Picture 2" descr="E:\戎云宣传资料\PPT7.25\WHAT_3.png"/>
          <p:cNvPicPr>
            <a:picLocks noChangeAspect="1" noChangeArrowheads="1"/>
          </p:cNvPicPr>
          <p:nvPr userDrawn="1"/>
        </p:nvPicPr>
        <p:blipFill>
          <a:blip r:embed="rId2"/>
          <a:srcRect/>
          <a:stretch>
            <a:fillRect/>
          </a:stretch>
        </p:blipFill>
        <p:spPr bwMode="auto">
          <a:xfrm>
            <a:off x="162415" y="219808"/>
            <a:ext cx="7715494" cy="6068772"/>
          </a:xfrm>
          <a:prstGeom prst="rect">
            <a:avLst/>
          </a:prstGeom>
          <a:noFill/>
        </p:spPr>
      </p:pic>
      <p:pic>
        <p:nvPicPr>
          <p:cNvPr id="4" name="Picture 3" descr="E:\VI\WHAT_2.png"/>
          <p:cNvPicPr>
            <a:picLocks noChangeAspect="1" noChangeArrowheads="1"/>
          </p:cNvPicPr>
          <p:nvPr/>
        </p:nvPicPr>
        <p:blipFill>
          <a:blip r:embed="rId3"/>
          <a:srcRect/>
          <a:stretch>
            <a:fillRect/>
          </a:stretch>
        </p:blipFill>
        <p:spPr bwMode="auto">
          <a:xfrm>
            <a:off x="10545877" y="219808"/>
            <a:ext cx="559126" cy="520961"/>
          </a:xfrm>
          <a:prstGeom prst="rect">
            <a:avLst/>
          </a:prstGeom>
          <a:noFill/>
          <a:effectLst>
            <a:outerShdw blurRad="50800" dist="38100" dir="2700000" algn="tl" rotWithShape="0">
              <a:schemeClr val="accent2">
                <a:lumMod val="75000"/>
                <a:alpha val="40000"/>
              </a:schemeClr>
            </a:outerShdw>
          </a:effectLst>
        </p:spPr>
      </p:pic>
      <p:pic>
        <p:nvPicPr>
          <p:cNvPr id="5" name="Picture 4" descr="E:\VI\WHAT_big.png"/>
          <p:cNvPicPr>
            <a:picLocks noChangeAspect="1" noChangeArrowheads="1"/>
          </p:cNvPicPr>
          <p:nvPr/>
        </p:nvPicPr>
        <p:blipFill>
          <a:blip r:embed="rId4"/>
          <a:srcRect/>
          <a:stretch>
            <a:fillRect/>
          </a:stretch>
        </p:blipFill>
        <p:spPr bwMode="auto">
          <a:xfrm>
            <a:off x="11105003" y="421407"/>
            <a:ext cx="884604" cy="293961"/>
          </a:xfrm>
          <a:prstGeom prst="rect">
            <a:avLst/>
          </a:prstGeom>
          <a:noFill/>
          <a:effectLst>
            <a:outerShdw blurRad="50800" dist="38100" dir="2700000" algn="tl" rotWithShape="0">
              <a:schemeClr val="accent2">
                <a:lumMod val="75000"/>
                <a:alpha val="40000"/>
              </a:schemeClr>
            </a:outerShdw>
          </a:effectLst>
        </p:spPr>
      </p:pic>
      <p:sp>
        <p:nvSpPr>
          <p:cNvPr id="12" name="任意多边形 11"/>
          <p:cNvSpPr/>
          <p:nvPr userDrawn="1"/>
        </p:nvSpPr>
        <p:spPr>
          <a:xfrm>
            <a:off x="-8792" y="219808"/>
            <a:ext cx="1350604" cy="474784"/>
          </a:xfrm>
          <a:custGeom>
            <a:avLst/>
            <a:gdLst>
              <a:gd name="connsiteX0" fmla="*/ 8792 w 1573823"/>
              <a:gd name="connsiteY0" fmla="*/ 0 h 474784"/>
              <a:gd name="connsiteX1" fmla="*/ 1573823 w 1573823"/>
              <a:gd name="connsiteY1" fmla="*/ 0 h 474784"/>
              <a:gd name="connsiteX2" fmla="*/ 1046284 w 1573823"/>
              <a:gd name="connsiteY2" fmla="*/ 474784 h 474784"/>
              <a:gd name="connsiteX3" fmla="*/ 0 w 1573823"/>
              <a:gd name="connsiteY3" fmla="*/ 474784 h 474784"/>
              <a:gd name="connsiteX4" fmla="*/ 8792 w 1573823"/>
              <a:gd name="connsiteY4" fmla="*/ 0 h 4747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3823" h="474784">
                <a:moveTo>
                  <a:pt x="8792" y="0"/>
                </a:moveTo>
                <a:lnTo>
                  <a:pt x="1573823" y="0"/>
                </a:lnTo>
                <a:lnTo>
                  <a:pt x="1046284" y="474784"/>
                </a:lnTo>
                <a:lnTo>
                  <a:pt x="0" y="474784"/>
                </a:lnTo>
                <a:lnTo>
                  <a:pt x="8792" y="0"/>
                </a:lnTo>
                <a:close/>
              </a:path>
            </a:pathLst>
          </a:custGeom>
          <a:solidFill>
            <a:schemeClr val="accent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userDrawn="1"/>
        </p:nvSpPr>
        <p:spPr>
          <a:xfrm>
            <a:off x="1019908" y="219808"/>
            <a:ext cx="545123" cy="483577"/>
          </a:xfrm>
          <a:custGeom>
            <a:avLst/>
            <a:gdLst>
              <a:gd name="connsiteX0" fmla="*/ 0 w 589084"/>
              <a:gd name="connsiteY0" fmla="*/ 474784 h 483577"/>
              <a:gd name="connsiteX1" fmla="*/ 483577 w 589084"/>
              <a:gd name="connsiteY1" fmla="*/ 0 h 483577"/>
              <a:gd name="connsiteX2" fmla="*/ 589084 w 589084"/>
              <a:gd name="connsiteY2" fmla="*/ 0 h 483577"/>
              <a:gd name="connsiteX3" fmla="*/ 96715 w 589084"/>
              <a:gd name="connsiteY3" fmla="*/ 483577 h 483577"/>
              <a:gd name="connsiteX4" fmla="*/ 0 w 589084"/>
              <a:gd name="connsiteY4" fmla="*/ 474784 h 4835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9084" h="483577">
                <a:moveTo>
                  <a:pt x="0" y="474784"/>
                </a:moveTo>
                <a:lnTo>
                  <a:pt x="483577" y="0"/>
                </a:lnTo>
                <a:lnTo>
                  <a:pt x="589084" y="0"/>
                </a:lnTo>
                <a:lnTo>
                  <a:pt x="96715" y="483577"/>
                </a:lnTo>
                <a:lnTo>
                  <a:pt x="0" y="474784"/>
                </a:lnTo>
                <a:close/>
              </a:path>
            </a:pathLst>
          </a:cu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Picture 2" descr="E:\戎云宣传资料\PPT7.25\WHAT_3.png"/>
          <p:cNvPicPr>
            <a:picLocks noChangeAspect="1" noChangeArrowheads="1"/>
          </p:cNvPicPr>
          <p:nvPr userDrawn="1"/>
        </p:nvPicPr>
        <p:blipFill>
          <a:blip r:embed="rId2"/>
          <a:srcRect/>
          <a:stretch>
            <a:fillRect/>
          </a:stretch>
        </p:blipFill>
        <p:spPr bwMode="auto">
          <a:xfrm>
            <a:off x="3812077" y="437921"/>
            <a:ext cx="7715494" cy="6068772"/>
          </a:xfrm>
          <a:prstGeom prst="rect">
            <a:avLst/>
          </a:prstGeom>
          <a:noFill/>
        </p:spPr>
      </p:pic>
      <p:pic>
        <p:nvPicPr>
          <p:cNvPr id="6" name="Picture 3" descr="E:\VI\WHAT_2.png"/>
          <p:cNvPicPr>
            <a:picLocks noChangeAspect="1" noChangeArrowheads="1"/>
          </p:cNvPicPr>
          <p:nvPr userDrawn="1"/>
        </p:nvPicPr>
        <p:blipFill>
          <a:blip r:embed="rId3"/>
          <a:srcRect/>
          <a:stretch>
            <a:fillRect/>
          </a:stretch>
        </p:blipFill>
        <p:spPr bwMode="auto">
          <a:xfrm>
            <a:off x="10098457" y="246175"/>
            <a:ext cx="898407" cy="837083"/>
          </a:xfrm>
          <a:prstGeom prst="rect">
            <a:avLst/>
          </a:prstGeom>
          <a:noFill/>
          <a:effectLst>
            <a:outerShdw blurRad="127000" dist="76200" dir="2700000" algn="tl" rotWithShape="0">
              <a:schemeClr val="accent2">
                <a:alpha val="40000"/>
              </a:schemeClr>
            </a:outerShdw>
          </a:effectLst>
        </p:spPr>
      </p:pic>
      <p:pic>
        <p:nvPicPr>
          <p:cNvPr id="7" name="Picture 4" descr="E:\VI\WHAT_big.png"/>
          <p:cNvPicPr>
            <a:picLocks noChangeAspect="1" noChangeArrowheads="1"/>
          </p:cNvPicPr>
          <p:nvPr userDrawn="1"/>
        </p:nvPicPr>
        <p:blipFill>
          <a:blip r:embed="rId4"/>
          <a:srcRect/>
          <a:stretch>
            <a:fillRect/>
          </a:stretch>
        </p:blipFill>
        <p:spPr bwMode="auto">
          <a:xfrm>
            <a:off x="10996864" y="664717"/>
            <a:ext cx="1014283" cy="337055"/>
          </a:xfrm>
          <a:prstGeom prst="rect">
            <a:avLst/>
          </a:prstGeom>
          <a:noFill/>
          <a:effectLst>
            <a:outerShdw blurRad="50800" dist="38100" dir="2700000" algn="tl" rotWithShape="0">
              <a:schemeClr val="accent2">
                <a:alpha val="61000"/>
              </a:schemeClr>
            </a:outerShdw>
          </a:effectLst>
        </p:spPr>
      </p:pic>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3" name="直角三角形 2"/>
          <p:cNvSpPr/>
          <p:nvPr userDrawn="1"/>
        </p:nvSpPr>
        <p:spPr>
          <a:xfrm flipH="1">
            <a:off x="3505198" y="4991450"/>
            <a:ext cx="8686801" cy="1866549"/>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直角三角形 3"/>
          <p:cNvSpPr/>
          <p:nvPr userDrawn="1"/>
        </p:nvSpPr>
        <p:spPr>
          <a:xfrm>
            <a:off x="0" y="3900488"/>
            <a:ext cx="8340898" cy="2957512"/>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5" name="Picture 3" descr="E:\VI\WHAT_2.png"/>
          <p:cNvPicPr>
            <a:picLocks noChangeAspect="1" noChangeArrowheads="1"/>
          </p:cNvPicPr>
          <p:nvPr userDrawn="1"/>
        </p:nvPicPr>
        <p:blipFill>
          <a:blip r:embed="rId2"/>
          <a:srcRect/>
          <a:stretch>
            <a:fillRect/>
          </a:stretch>
        </p:blipFill>
        <p:spPr bwMode="auto">
          <a:xfrm>
            <a:off x="7274041" y="280109"/>
            <a:ext cx="1607492" cy="1497768"/>
          </a:xfrm>
          <a:prstGeom prst="rect">
            <a:avLst/>
          </a:prstGeom>
          <a:noFill/>
          <a:effectLst>
            <a:outerShdw blurRad="127000" dist="76200" dir="2700000" algn="tl" rotWithShape="0">
              <a:schemeClr val="accent2">
                <a:alpha val="40000"/>
              </a:schemeClr>
            </a:outerShdw>
          </a:effectLst>
        </p:spPr>
      </p:pic>
      <p:pic>
        <p:nvPicPr>
          <p:cNvPr id="6" name="Picture 4" descr="E:\VI\WHAT_big.png"/>
          <p:cNvPicPr>
            <a:picLocks noChangeAspect="1" noChangeArrowheads="1"/>
          </p:cNvPicPr>
          <p:nvPr userDrawn="1"/>
        </p:nvPicPr>
        <p:blipFill>
          <a:blip r:embed="rId3"/>
          <a:srcRect/>
          <a:stretch>
            <a:fillRect/>
          </a:stretch>
        </p:blipFill>
        <p:spPr bwMode="auto">
          <a:xfrm>
            <a:off x="8986710" y="970232"/>
            <a:ext cx="1365305" cy="453702"/>
          </a:xfrm>
          <a:prstGeom prst="rect">
            <a:avLst/>
          </a:prstGeom>
          <a:noFill/>
          <a:effectLst>
            <a:outerShdw blurRad="50800" dist="38100" dir="2700000" algn="tl" rotWithShape="0">
              <a:schemeClr val="accent2">
                <a:alpha val="61000"/>
              </a:schemeClr>
            </a:outerShdw>
          </a:effectLst>
        </p:spPr>
      </p:pic>
      <p:sp>
        <p:nvSpPr>
          <p:cNvPr id="7" name="TextBox 6"/>
          <p:cNvSpPr txBox="1"/>
          <p:nvPr userDrawn="1"/>
        </p:nvSpPr>
        <p:spPr>
          <a:xfrm>
            <a:off x="8881533" y="1423934"/>
            <a:ext cx="3205290" cy="353943"/>
          </a:xfrm>
          <a:prstGeom prst="rect">
            <a:avLst/>
          </a:prstGeom>
          <a:noFill/>
        </p:spPr>
        <p:txBody>
          <a:bodyPr wrap="square" rtlCol="0">
            <a:spAutoFit/>
          </a:bodyPr>
          <a:lstStyle/>
          <a:p>
            <a:r>
              <a:rPr lang="en-US" altLang="zh-CN" sz="1700" dirty="0" smtClean="0">
                <a:solidFill>
                  <a:srgbClr val="0070C0"/>
                </a:solidFill>
                <a:latin typeface="Gulim" pitchFamily="34" charset="-127"/>
                <a:ea typeface="Gulim" pitchFamily="34" charset="-127"/>
              </a:rPr>
              <a:t>Wanhe Advanced Technology</a:t>
            </a:r>
            <a:endParaRPr lang="zh-CN" altLang="en-US" sz="1700" dirty="0">
              <a:solidFill>
                <a:srgbClr val="0070C0"/>
              </a:solidFill>
              <a:latin typeface="Gulim" pitchFamily="34" charset="-127"/>
              <a:ea typeface="Gulim" pitchFamily="34" charset="-127"/>
            </a:endParaRPr>
          </a:p>
        </p:txBody>
      </p:sp>
      <p:pic>
        <p:nvPicPr>
          <p:cNvPr id="9" name="Picture 7" descr="E:\VI\万禾数字.png"/>
          <p:cNvPicPr>
            <a:picLocks noChangeAspect="1" noChangeArrowheads="1"/>
          </p:cNvPicPr>
          <p:nvPr userDrawn="1"/>
        </p:nvPicPr>
        <p:blipFill>
          <a:blip r:embed="rId4"/>
          <a:srcRect/>
          <a:stretch>
            <a:fillRect/>
          </a:stretch>
        </p:blipFill>
        <p:spPr bwMode="auto">
          <a:xfrm>
            <a:off x="7969660" y="6010210"/>
            <a:ext cx="4222340" cy="847789"/>
          </a:xfrm>
          <a:prstGeom prst="rect">
            <a:avLst/>
          </a:prstGeom>
          <a:noFill/>
        </p:spPr>
      </p:pic>
      <p:pic>
        <p:nvPicPr>
          <p:cNvPr id="10" name="Picture 10" descr="E:\VI\500576297.png"/>
          <p:cNvPicPr>
            <a:picLocks noChangeAspect="1" noChangeArrowheads="1"/>
          </p:cNvPicPr>
          <p:nvPr userDrawn="1"/>
        </p:nvPicPr>
        <p:blipFill>
          <a:blip r:embed="rId5"/>
          <a:srcRect/>
          <a:stretch>
            <a:fillRect/>
          </a:stretch>
        </p:blipFill>
        <p:spPr bwMode="auto">
          <a:xfrm>
            <a:off x="7172" y="4311940"/>
            <a:ext cx="5164863" cy="2546059"/>
          </a:xfrm>
          <a:prstGeom prst="rect">
            <a:avLst/>
          </a:prstGeom>
          <a:noFill/>
          <a:effectLst>
            <a:outerShdw blurRad="114300" dist="76200" dir="2700000" algn="ctr" rotWithShape="0">
              <a:schemeClr val="accent2">
                <a:lumMod val="75000"/>
                <a:alpha val="45000"/>
              </a:schemeClr>
            </a:outerShdw>
          </a:effectLst>
        </p:spPr>
      </p:pic>
      <p:sp>
        <p:nvSpPr>
          <p:cNvPr id="11" name="文本框 8"/>
          <p:cNvSpPr txBox="1"/>
          <p:nvPr userDrawn="1"/>
        </p:nvSpPr>
        <p:spPr>
          <a:xfrm>
            <a:off x="2947424" y="2785145"/>
            <a:ext cx="7404591" cy="707886"/>
          </a:xfrm>
          <a:prstGeom prst="rect">
            <a:avLst/>
          </a:prstGeom>
          <a:noFill/>
        </p:spPr>
        <p:txBody>
          <a:bodyPr wrap="square" rtlCol="0">
            <a:spAutoFit/>
          </a:bodyPr>
          <a:lstStyle/>
          <a:p>
            <a:r>
              <a:rPr kumimoji="1" lang="zh-CN" altLang="en-US" sz="4000"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陕西万和数字有限公司</a:t>
            </a:r>
            <a:r>
              <a:rPr kumimoji="1" lang="en-US" altLang="zh-CN" sz="4000"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PPT</a:t>
            </a:r>
            <a:r>
              <a:rPr kumimoji="1" lang="zh-CN" altLang="en-US" sz="4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模板</a:t>
            </a:r>
            <a:endParaRPr kumimoji="1" lang="zh-CN" altLang="en-US" sz="4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sp>
        <p:nvSpPr>
          <p:cNvPr id="12" name="矩形 11"/>
          <p:cNvSpPr/>
          <p:nvPr userDrawn="1"/>
        </p:nvSpPr>
        <p:spPr>
          <a:xfrm>
            <a:off x="2443162" y="4023399"/>
            <a:ext cx="8301037" cy="577081"/>
          </a:xfrm>
          <a:prstGeom prst="rect">
            <a:avLst/>
          </a:prstGeom>
        </p:spPr>
        <p:txBody>
          <a:bodyPr wrap="square">
            <a:spAutoFit/>
          </a:bodyPr>
          <a:lstStyle/>
          <a:p>
            <a:pPr algn="ctr"/>
            <a:r>
              <a:rPr lang="en-US" altLang="zh-CN" sz="1050" b="0" i="0" dirty="0">
                <a:solidFill>
                  <a:schemeClr val="bg1">
                    <a:lumMod val="50000"/>
                  </a:schemeClr>
                </a:solidFill>
                <a:effectLst/>
                <a:latin typeface="+mn-ea"/>
              </a:rPr>
              <a:t>To the world you may be one person, but to one person you may be the </a:t>
            </a:r>
            <a:r>
              <a:rPr lang="en-US" altLang="zh-CN" sz="1050" b="0" i="0" dirty="0" err="1">
                <a:solidFill>
                  <a:schemeClr val="bg1">
                    <a:lumMod val="50000"/>
                  </a:schemeClr>
                </a:solidFill>
                <a:effectLst/>
                <a:latin typeface="+mn-ea"/>
              </a:rPr>
              <a:t>worldTo</a:t>
            </a:r>
            <a:r>
              <a:rPr lang="en-US" altLang="zh-CN" sz="1050" b="0" i="0" dirty="0">
                <a:solidFill>
                  <a:schemeClr val="bg1">
                    <a:lumMod val="50000"/>
                  </a:schemeClr>
                </a:solidFill>
                <a:effectLst/>
                <a:latin typeface="+mn-ea"/>
              </a:rPr>
              <a:t> the world you may be one person, but to one person you may be the </a:t>
            </a:r>
            <a:r>
              <a:rPr lang="en-US" altLang="zh-CN" sz="1050" b="0" i="0" dirty="0" err="1">
                <a:solidFill>
                  <a:schemeClr val="bg1">
                    <a:lumMod val="50000"/>
                  </a:schemeClr>
                </a:solidFill>
                <a:effectLst/>
                <a:latin typeface="+mn-ea"/>
              </a:rPr>
              <a:t>worldTo</a:t>
            </a:r>
            <a:r>
              <a:rPr lang="en-US" altLang="zh-CN" sz="1050" b="0" i="0" dirty="0">
                <a:solidFill>
                  <a:schemeClr val="bg1">
                    <a:lumMod val="50000"/>
                  </a:schemeClr>
                </a:solidFill>
                <a:effectLst/>
                <a:latin typeface="+mn-ea"/>
              </a:rPr>
              <a:t> the world you may be one person, but to one person you may be the world</a:t>
            </a:r>
            <a:endParaRPr lang="zh-CN" altLang="en-US" sz="1050" dirty="0">
              <a:solidFill>
                <a:schemeClr val="bg1">
                  <a:lumMod val="50000"/>
                </a:schemeClr>
              </a:solidFill>
              <a:latin typeface="+mn-ea"/>
            </a:endParaRPr>
          </a:p>
          <a:p>
            <a:pPr algn="ctr"/>
            <a:endParaRPr lang="zh-CN" altLang="en-US" sz="1050" dirty="0">
              <a:solidFill>
                <a:schemeClr val="bg1">
                  <a:lumMod val="50000"/>
                </a:schemeClr>
              </a:solidFill>
              <a:latin typeface="+mn-ea"/>
            </a:endParaRPr>
          </a:p>
        </p:txBody>
      </p:sp>
      <p:sp>
        <p:nvSpPr>
          <p:cNvPr id="13" name="任意多边形 12"/>
          <p:cNvSpPr/>
          <p:nvPr userDrawn="1"/>
        </p:nvSpPr>
        <p:spPr>
          <a:xfrm>
            <a:off x="0" y="-8792"/>
            <a:ext cx="290146" cy="1002323"/>
          </a:xfrm>
          <a:custGeom>
            <a:avLst/>
            <a:gdLst>
              <a:gd name="connsiteX0" fmla="*/ 0 w 290146"/>
              <a:gd name="connsiteY0" fmla="*/ 0 h 1002323"/>
              <a:gd name="connsiteX1" fmla="*/ 0 w 290146"/>
              <a:gd name="connsiteY1" fmla="*/ 1002323 h 1002323"/>
              <a:gd name="connsiteX2" fmla="*/ 290146 w 290146"/>
              <a:gd name="connsiteY2" fmla="*/ 720969 h 1002323"/>
              <a:gd name="connsiteX3" fmla="*/ 0 w 290146"/>
              <a:gd name="connsiteY3" fmla="*/ 0 h 1002323"/>
            </a:gdLst>
            <a:ahLst/>
            <a:cxnLst>
              <a:cxn ang="0">
                <a:pos x="connsiteX0" y="connsiteY0"/>
              </a:cxn>
              <a:cxn ang="0">
                <a:pos x="connsiteX1" y="connsiteY1"/>
              </a:cxn>
              <a:cxn ang="0">
                <a:pos x="connsiteX2" y="connsiteY2"/>
              </a:cxn>
              <a:cxn ang="0">
                <a:pos x="connsiteX3" y="connsiteY3"/>
              </a:cxn>
            </a:cxnLst>
            <a:rect l="l" t="t" r="r" b="b"/>
            <a:pathLst>
              <a:path w="290146" h="1002323">
                <a:moveTo>
                  <a:pt x="0" y="0"/>
                </a:moveTo>
                <a:lnTo>
                  <a:pt x="0" y="1002323"/>
                </a:lnTo>
                <a:lnTo>
                  <a:pt x="290146" y="720969"/>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userDrawn="1"/>
        </p:nvSpPr>
        <p:spPr>
          <a:xfrm>
            <a:off x="26377" y="0"/>
            <a:ext cx="589085" cy="703385"/>
          </a:xfrm>
          <a:custGeom>
            <a:avLst/>
            <a:gdLst>
              <a:gd name="connsiteX0" fmla="*/ 0 w 589085"/>
              <a:gd name="connsiteY0" fmla="*/ 0 h 703385"/>
              <a:gd name="connsiteX1" fmla="*/ 589085 w 589085"/>
              <a:gd name="connsiteY1" fmla="*/ 0 h 703385"/>
              <a:gd name="connsiteX2" fmla="*/ 298938 w 589085"/>
              <a:gd name="connsiteY2" fmla="*/ 703385 h 703385"/>
              <a:gd name="connsiteX3" fmla="*/ 0 w 589085"/>
              <a:gd name="connsiteY3" fmla="*/ 0 h 703385"/>
            </a:gdLst>
            <a:ahLst/>
            <a:cxnLst>
              <a:cxn ang="0">
                <a:pos x="connsiteX0" y="connsiteY0"/>
              </a:cxn>
              <a:cxn ang="0">
                <a:pos x="connsiteX1" y="connsiteY1"/>
              </a:cxn>
              <a:cxn ang="0">
                <a:pos x="connsiteX2" y="connsiteY2"/>
              </a:cxn>
              <a:cxn ang="0">
                <a:pos x="connsiteX3" y="connsiteY3"/>
              </a:cxn>
            </a:cxnLst>
            <a:rect l="l" t="t" r="r" b="b"/>
            <a:pathLst>
              <a:path w="589085" h="703385">
                <a:moveTo>
                  <a:pt x="0" y="0"/>
                </a:moveTo>
                <a:lnTo>
                  <a:pt x="589085" y="0"/>
                </a:lnTo>
                <a:lnTo>
                  <a:pt x="298938" y="703385"/>
                </a:lnTo>
                <a:lnTo>
                  <a:pt x="0" y="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userDrawn="1"/>
        </p:nvSpPr>
        <p:spPr>
          <a:xfrm>
            <a:off x="369277" y="-8792"/>
            <a:ext cx="553915" cy="685800"/>
          </a:xfrm>
          <a:custGeom>
            <a:avLst/>
            <a:gdLst>
              <a:gd name="connsiteX0" fmla="*/ 0 w 553915"/>
              <a:gd name="connsiteY0" fmla="*/ 685800 h 685800"/>
              <a:gd name="connsiteX1" fmla="*/ 553915 w 553915"/>
              <a:gd name="connsiteY1" fmla="*/ 140677 h 685800"/>
              <a:gd name="connsiteX2" fmla="*/ 386861 w 553915"/>
              <a:gd name="connsiteY2" fmla="*/ 0 h 685800"/>
              <a:gd name="connsiteX3" fmla="*/ 325315 w 553915"/>
              <a:gd name="connsiteY3" fmla="*/ 0 h 685800"/>
              <a:gd name="connsiteX4" fmla="*/ 0 w 553915"/>
              <a:gd name="connsiteY4" fmla="*/ 685800 h 685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915" h="685800">
                <a:moveTo>
                  <a:pt x="0" y="685800"/>
                </a:moveTo>
                <a:lnTo>
                  <a:pt x="553915" y="140677"/>
                </a:lnTo>
                <a:lnTo>
                  <a:pt x="386861" y="0"/>
                </a:lnTo>
                <a:lnTo>
                  <a:pt x="325315" y="0"/>
                </a:lnTo>
                <a:lnTo>
                  <a:pt x="0" y="6858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userDrawn="1"/>
        </p:nvSpPr>
        <p:spPr>
          <a:xfrm>
            <a:off x="923192" y="-8792"/>
            <a:ext cx="263770" cy="96715"/>
          </a:xfrm>
          <a:custGeom>
            <a:avLst/>
            <a:gdLst>
              <a:gd name="connsiteX0" fmla="*/ 0 w 263770"/>
              <a:gd name="connsiteY0" fmla="*/ 0 h 96715"/>
              <a:gd name="connsiteX1" fmla="*/ 263770 w 263770"/>
              <a:gd name="connsiteY1" fmla="*/ 0 h 96715"/>
              <a:gd name="connsiteX2" fmla="*/ 123093 w 263770"/>
              <a:gd name="connsiteY2" fmla="*/ 96715 h 96715"/>
              <a:gd name="connsiteX3" fmla="*/ 0 w 263770"/>
              <a:gd name="connsiteY3" fmla="*/ 0 h 96715"/>
            </a:gdLst>
            <a:ahLst/>
            <a:cxnLst>
              <a:cxn ang="0">
                <a:pos x="connsiteX0" y="connsiteY0"/>
              </a:cxn>
              <a:cxn ang="0">
                <a:pos x="connsiteX1" y="connsiteY1"/>
              </a:cxn>
              <a:cxn ang="0">
                <a:pos x="connsiteX2" y="connsiteY2"/>
              </a:cxn>
              <a:cxn ang="0">
                <a:pos x="connsiteX3" y="connsiteY3"/>
              </a:cxn>
            </a:cxnLst>
            <a:rect l="l" t="t" r="r" b="b"/>
            <a:pathLst>
              <a:path w="263770" h="96715">
                <a:moveTo>
                  <a:pt x="0" y="0"/>
                </a:moveTo>
                <a:lnTo>
                  <a:pt x="263770" y="0"/>
                </a:lnTo>
                <a:lnTo>
                  <a:pt x="123093" y="96715"/>
                </a:lnTo>
                <a:lnTo>
                  <a:pt x="0" y="0"/>
                </a:lnTo>
                <a:close/>
              </a:path>
            </a:pathLst>
          </a:custGeom>
          <a:solidFill>
            <a:schemeClr val="accent3">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strips(downLeft)">
                                      <p:cBhvr>
                                        <p:cTn id="7" dur="500"/>
                                        <p:tgtEl>
                                          <p:spTgt spid="4"/>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strips(downLeft)">
                                      <p:cBhvr>
                                        <p:cTn id="10" dur="500"/>
                                        <p:tgtEl>
                                          <p:spTgt spid="3"/>
                                        </p:tgtEl>
                                      </p:cBhvr>
                                    </p:animEffect>
                                  </p:childTnLst>
                                </p:cTn>
                              </p:par>
                            </p:childTnLst>
                          </p:cTn>
                        </p:par>
                        <p:par>
                          <p:cTn id="11" fill="hold">
                            <p:stCondLst>
                              <p:cond delay="500"/>
                            </p:stCondLst>
                            <p:childTnLst>
                              <p:par>
                                <p:cTn id="12" presetID="56" presetClass="entr" presetSubtype="0" fill="hold" grpId="0" nodeType="afterEffect">
                                  <p:stCondLst>
                                    <p:cond delay="0"/>
                                  </p:stCondLst>
                                  <p:iterate type="lt">
                                    <p:tmPct val="10000"/>
                                  </p:iterate>
                                  <p:childTnLst>
                                    <p:set>
                                      <p:cBhvr>
                                        <p:cTn id="13" dur="1" fill="hold">
                                          <p:stCondLst>
                                            <p:cond delay="0"/>
                                          </p:stCondLst>
                                        </p:cTn>
                                        <p:tgtEl>
                                          <p:spTgt spid="11"/>
                                        </p:tgtEl>
                                        <p:attrNameLst>
                                          <p:attrName>style.visibility</p:attrName>
                                        </p:attrNameLst>
                                      </p:cBhvr>
                                      <p:to>
                                        <p:strVal val="visible"/>
                                      </p:to>
                                    </p:set>
                                    <p:anim by="(-#ppt_w*2)" calcmode="lin" valueType="num">
                                      <p:cBhvr rctx="PPT">
                                        <p:cTn id="14" dur="500" autoRev="1" fill="hold">
                                          <p:stCondLst>
                                            <p:cond delay="0"/>
                                          </p:stCondLst>
                                        </p:cTn>
                                        <p:tgtEl>
                                          <p:spTgt spid="11"/>
                                        </p:tgtEl>
                                        <p:attrNameLst>
                                          <p:attrName>ppt_w</p:attrName>
                                        </p:attrNameLst>
                                      </p:cBhvr>
                                    </p:anim>
                                    <p:anim by="(#ppt_w*0.50)" calcmode="lin" valueType="num">
                                      <p:cBhvr>
                                        <p:cTn id="15" dur="500" decel="50000" autoRev="1" fill="hold">
                                          <p:stCondLst>
                                            <p:cond delay="0"/>
                                          </p:stCondLst>
                                        </p:cTn>
                                        <p:tgtEl>
                                          <p:spTgt spid="11"/>
                                        </p:tgtEl>
                                        <p:attrNameLst>
                                          <p:attrName>ppt_x</p:attrName>
                                        </p:attrNameLst>
                                      </p:cBhvr>
                                    </p:anim>
                                    <p:anim from="(-#ppt_h/2)" to="(#ppt_y)" calcmode="lin" valueType="num">
                                      <p:cBhvr>
                                        <p:cTn id="16" dur="1000" fill="hold">
                                          <p:stCondLst>
                                            <p:cond delay="0"/>
                                          </p:stCondLst>
                                        </p:cTn>
                                        <p:tgtEl>
                                          <p:spTgt spid="11"/>
                                        </p:tgtEl>
                                        <p:attrNameLst>
                                          <p:attrName>ppt_y</p:attrName>
                                        </p:attrNameLst>
                                      </p:cBhvr>
                                    </p:anim>
                                    <p:animRot by="21600000">
                                      <p:cBhvr>
                                        <p:cTn id="17" dur="1000" fill="hold">
                                          <p:stCondLst>
                                            <p:cond delay="0"/>
                                          </p:stCondLst>
                                        </p:cTn>
                                        <p:tgtEl>
                                          <p:spTgt spid="11"/>
                                        </p:tgtEl>
                                        <p:attrNameLst>
                                          <p:attrName>r</p:attrName>
                                        </p:attrNameLst>
                                      </p:cBhvr>
                                    </p:animRot>
                                  </p:childTnLst>
                                </p:cTn>
                              </p:par>
                            </p:childTnLst>
                          </p:cTn>
                        </p:par>
                        <p:par>
                          <p:cTn id="18" fill="hold">
                            <p:stCondLst>
                              <p:cond delay="29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12"/>
                                        </p:tgtEl>
                                        <p:attrNameLst>
                                          <p:attrName>ppt_y</p:attrName>
                                        </p:attrNameLst>
                                      </p:cBhvr>
                                      <p:tavLst>
                                        <p:tav tm="0">
                                          <p:val>
                                            <p:strVal val="#ppt_y"/>
                                          </p:val>
                                        </p:tav>
                                        <p:tav tm="100000">
                                          <p:val>
                                            <p:strVal val="#ppt_y"/>
                                          </p:val>
                                        </p:tav>
                                      </p:tavLst>
                                    </p:anim>
                                    <p:anim calcmode="lin" valueType="num">
                                      <p:cBhvr>
                                        <p:cTn id="23" dur="500" fill="hold"/>
                                        <p:tgtEl>
                                          <p:spTgt spid="12"/>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12"/>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11" grpId="0"/>
      <p:bldP spid="12" grpId="0"/>
    </p:bld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
        <p:nvSpPr>
          <p:cNvPr id="2" name="直角三角形 1"/>
          <p:cNvSpPr/>
          <p:nvPr userDrawn="1"/>
        </p:nvSpPr>
        <p:spPr>
          <a:xfrm flipH="1">
            <a:off x="3505199" y="5629274"/>
            <a:ext cx="8686801" cy="1228725"/>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直角三角形 2"/>
          <p:cNvSpPr/>
          <p:nvPr userDrawn="1"/>
        </p:nvSpPr>
        <p:spPr>
          <a:xfrm>
            <a:off x="0" y="3900488"/>
            <a:ext cx="8340898" cy="2957512"/>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椭圆 3"/>
          <p:cNvSpPr/>
          <p:nvPr userDrawn="1"/>
        </p:nvSpPr>
        <p:spPr>
          <a:xfrm>
            <a:off x="4993964" y="2470184"/>
            <a:ext cx="1864408" cy="1864510"/>
          </a:xfrm>
          <a:prstGeom prst="ellipse">
            <a:avLst/>
          </a:prstGeom>
          <a:solidFill>
            <a:schemeClr val="accent5"/>
          </a:soli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5023" tIns="32511" rIns="65023" bIns="32511" rtlCol="0" anchor="ctr"/>
          <a:lstStyle/>
          <a:p>
            <a:pPr algn="ctr"/>
            <a:r>
              <a:rPr lang="en-US" altLang="zh-CN" sz="2400" b="1" dirty="0">
                <a:latin typeface="微软雅黑" panose="020B0503020204020204" charset="-122"/>
                <a:ea typeface="微软雅黑" panose="020B0503020204020204" charset="-122"/>
              </a:rPr>
              <a:t>STEP 1</a:t>
            </a:r>
            <a:endParaRPr lang="zh-CN" altLang="en-US" sz="2400" b="1" dirty="0">
              <a:latin typeface="微软雅黑" panose="020B0503020204020204" charset="-122"/>
              <a:ea typeface="微软雅黑" panose="020B0503020204020204" charset="-122"/>
            </a:endParaRPr>
          </a:p>
        </p:txBody>
      </p:sp>
      <p:sp>
        <p:nvSpPr>
          <p:cNvPr id="5" name="矩形 4"/>
          <p:cNvSpPr/>
          <p:nvPr userDrawn="1"/>
        </p:nvSpPr>
        <p:spPr>
          <a:xfrm>
            <a:off x="4704113" y="4865614"/>
            <a:ext cx="2444111" cy="492443"/>
          </a:xfrm>
          <a:prstGeom prst="rect">
            <a:avLst/>
          </a:prstGeom>
        </p:spPr>
        <p:txBody>
          <a:bodyPr wrap="square" lIns="0" tIns="0" rIns="0" bIns="0">
            <a:spAutoFit/>
          </a:bodyPr>
          <a:lstStyle/>
          <a:p>
            <a:pPr lvl="0" algn="ctr"/>
            <a:r>
              <a:rPr lang="zh-CN" altLang="en-US" sz="3200" b="1" dirty="0" smtClean="0">
                <a:solidFill>
                  <a:schemeClr val="bg1">
                    <a:lumMod val="50000"/>
                  </a:schemeClr>
                </a:solidFill>
                <a:latin typeface="微软雅黑" panose="020B0503020204020204" charset="-122"/>
                <a:ea typeface="微软雅黑" panose="020B0503020204020204" charset="-122"/>
              </a:rPr>
              <a:t>篇章小结</a:t>
            </a:r>
            <a:endParaRPr lang="zh-CN" altLang="zh-CN" sz="3200" b="1" dirty="0">
              <a:solidFill>
                <a:schemeClr val="bg1">
                  <a:lumMod val="50000"/>
                </a:schemeClr>
              </a:solidFill>
              <a:latin typeface="微软雅黑" panose="020B0503020204020204" charset="-122"/>
              <a:ea typeface="微软雅黑" panose="020B0503020204020204" charset="-122"/>
            </a:endParaRPr>
          </a:p>
        </p:txBody>
      </p:sp>
      <p:pic>
        <p:nvPicPr>
          <p:cNvPr id="6" name="Picture 3" descr="E:\VI\WHAT_2.png"/>
          <p:cNvPicPr>
            <a:picLocks noChangeAspect="1" noChangeArrowheads="1"/>
          </p:cNvPicPr>
          <p:nvPr userDrawn="1"/>
        </p:nvPicPr>
        <p:blipFill>
          <a:blip r:embed="rId2"/>
          <a:srcRect/>
          <a:stretch>
            <a:fillRect/>
          </a:stretch>
        </p:blipFill>
        <p:spPr bwMode="auto">
          <a:xfrm>
            <a:off x="360034" y="681823"/>
            <a:ext cx="991584" cy="923901"/>
          </a:xfrm>
          <a:prstGeom prst="rect">
            <a:avLst/>
          </a:prstGeom>
          <a:noFill/>
          <a:effectLst>
            <a:outerShdw blurRad="127000" dist="76200" dir="2700000" algn="tl" rotWithShape="0">
              <a:schemeClr val="accent2">
                <a:alpha val="40000"/>
              </a:schemeClr>
            </a:outerShdw>
          </a:effectLst>
        </p:spPr>
      </p:pic>
      <p:pic>
        <p:nvPicPr>
          <p:cNvPr id="7" name="Picture 4" descr="E:\VI\WHAT_big.png"/>
          <p:cNvPicPr>
            <a:picLocks noChangeAspect="1" noChangeArrowheads="1"/>
          </p:cNvPicPr>
          <p:nvPr userDrawn="1"/>
        </p:nvPicPr>
        <p:blipFill>
          <a:blip r:embed="rId3"/>
          <a:srcRect/>
          <a:stretch>
            <a:fillRect/>
          </a:stretch>
        </p:blipFill>
        <p:spPr bwMode="auto">
          <a:xfrm>
            <a:off x="1384184" y="935585"/>
            <a:ext cx="1149291" cy="381919"/>
          </a:xfrm>
          <a:prstGeom prst="rect">
            <a:avLst/>
          </a:prstGeom>
          <a:noFill/>
          <a:effectLst>
            <a:outerShdw blurRad="50800" dist="38100" dir="2700000" algn="tl" rotWithShape="0">
              <a:schemeClr val="accent2">
                <a:alpha val="61000"/>
              </a:schemeClr>
            </a:outerShdw>
          </a:effectLst>
        </p:spPr>
      </p:pic>
      <p:sp>
        <p:nvSpPr>
          <p:cNvPr id="8" name="TextBox 7"/>
          <p:cNvSpPr txBox="1"/>
          <p:nvPr userDrawn="1"/>
        </p:nvSpPr>
        <p:spPr>
          <a:xfrm>
            <a:off x="1351618" y="1267170"/>
            <a:ext cx="3205290" cy="338554"/>
          </a:xfrm>
          <a:prstGeom prst="rect">
            <a:avLst/>
          </a:prstGeom>
          <a:noFill/>
        </p:spPr>
        <p:txBody>
          <a:bodyPr wrap="square" rtlCol="0">
            <a:spAutoFit/>
          </a:bodyPr>
          <a:lstStyle/>
          <a:p>
            <a:r>
              <a:rPr lang="en-US" altLang="zh-CN" sz="1600" dirty="0" smtClean="0">
                <a:solidFill>
                  <a:srgbClr val="0070C0"/>
                </a:solidFill>
                <a:latin typeface="Gulim" pitchFamily="34" charset="-127"/>
                <a:ea typeface="Gulim" pitchFamily="34" charset="-127"/>
              </a:rPr>
              <a:t>Wanhe Advanced Technology</a:t>
            </a:r>
            <a:endParaRPr lang="zh-CN" altLang="en-US" sz="1600" dirty="0">
              <a:solidFill>
                <a:srgbClr val="0070C0"/>
              </a:solidFill>
              <a:latin typeface="Gulim" pitchFamily="34" charset="-127"/>
              <a:ea typeface="Gulim" pitchFamily="34" charset="-127"/>
            </a:endParaRPr>
          </a:p>
        </p:txBody>
      </p:sp>
      <p:pic>
        <p:nvPicPr>
          <p:cNvPr id="9" name="Picture 2" descr="E:\VI\552348.png"/>
          <p:cNvPicPr>
            <a:picLocks noChangeAspect="1" noChangeArrowheads="1"/>
          </p:cNvPicPr>
          <p:nvPr userDrawn="1"/>
        </p:nvPicPr>
        <p:blipFill>
          <a:blip r:embed="rId4"/>
          <a:srcRect/>
          <a:stretch>
            <a:fillRect/>
          </a:stretch>
        </p:blipFill>
        <p:spPr bwMode="auto">
          <a:xfrm>
            <a:off x="5847127" y="0"/>
            <a:ext cx="6344873" cy="2038525"/>
          </a:xfrm>
          <a:prstGeom prst="rect">
            <a:avLst/>
          </a:prstGeom>
          <a:noFill/>
          <a:effectLst>
            <a:outerShdw blurRad="127000" dist="50800" dir="2700000" algn="ctr" rotWithShape="0">
              <a:schemeClr val="accent2">
                <a:lumMod val="75000"/>
                <a:alpha val="41000"/>
              </a:schemeClr>
            </a:outerShdw>
          </a:effectLst>
        </p:spPr>
      </p:pic>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strips(downLeft)">
                                      <p:cBhvr>
                                        <p:cTn id="7" dur="500"/>
                                        <p:tgtEl>
                                          <p:spTgt spid="3"/>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strips(downLeft)">
                                      <p:cBhvr>
                                        <p:cTn id="10" dur="500"/>
                                        <p:tgtEl>
                                          <p:spTgt spid="2"/>
                                        </p:tgtEl>
                                      </p:cBhvr>
                                    </p:animEffect>
                                  </p:childTnLst>
                                </p:cTn>
                              </p:par>
                            </p:childTnLst>
                          </p:cTn>
                        </p:par>
                        <p:par>
                          <p:cTn id="11" fill="hold">
                            <p:stCondLst>
                              <p:cond delay="500"/>
                            </p:stCondLst>
                            <p:childTnLst>
                              <p:par>
                                <p:cTn id="12" presetID="23" presetClass="entr" presetSubtype="16"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childTnLst>
                                </p:cTn>
                              </p:par>
                            </p:childTnLst>
                          </p:cTn>
                        </p:par>
                        <p:par>
                          <p:cTn id="16" fill="hold">
                            <p:stCondLst>
                              <p:cond delay="1000"/>
                            </p:stCondLst>
                            <p:childTnLst>
                              <p:par>
                                <p:cTn id="17" presetID="25" presetClass="entr" presetSubtype="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decel="50000" fill="hold">
                                          <p:stCondLst>
                                            <p:cond delay="0"/>
                                          </p:stCondLst>
                                        </p:cTn>
                                        <p:tgtEl>
                                          <p:spTgt spid="5"/>
                                        </p:tgtEl>
                                        <p:attrNameLst>
                                          <p:attrName>style.rotation</p:attrName>
                                        </p:attrNameLst>
                                      </p:cBhvr>
                                      <p:tavLst>
                                        <p:tav tm="0">
                                          <p:val>
                                            <p:fltVal val="-90"/>
                                          </p:val>
                                        </p:tav>
                                        <p:tav tm="100000">
                                          <p:val>
                                            <p:fltVal val="0"/>
                                          </p:val>
                                        </p:tav>
                                      </p:tavLst>
                                    </p:anim>
                                    <p:anim calcmode="lin" valueType="num">
                                      <p:cBhvr>
                                        <p:cTn id="20" dur="500" decel="50000" fill="hold">
                                          <p:stCondLst>
                                            <p:cond delay="0"/>
                                          </p:stCondLst>
                                        </p:cTn>
                                        <p:tgtEl>
                                          <p:spTgt spid="5"/>
                                        </p:tgtEl>
                                        <p:attrNameLst>
                                          <p:attrName>ppt_w</p:attrName>
                                        </p:attrNameLst>
                                      </p:cBhvr>
                                      <p:tavLst>
                                        <p:tav tm="0">
                                          <p:val>
                                            <p:strVal val="#ppt_w"/>
                                          </p:val>
                                        </p:tav>
                                        <p:tav tm="100000">
                                          <p:val>
                                            <p:strVal val="#ppt_w*.05"/>
                                          </p:val>
                                        </p:tav>
                                      </p:tavLst>
                                    </p:anim>
                                    <p:anim calcmode="lin" valueType="num">
                                      <p:cBhvr>
                                        <p:cTn id="21" dur="500" accel="50000" fill="hold">
                                          <p:stCondLst>
                                            <p:cond delay="500"/>
                                          </p:stCondLst>
                                        </p:cTn>
                                        <p:tgtEl>
                                          <p:spTgt spid="5"/>
                                        </p:tgtEl>
                                        <p:attrNameLst>
                                          <p:attrName>ppt_w</p:attrName>
                                        </p:attrNameLst>
                                      </p:cBhvr>
                                      <p:tavLst>
                                        <p:tav tm="0">
                                          <p:val>
                                            <p:strVal val="#ppt_w*.05"/>
                                          </p:val>
                                        </p:tav>
                                        <p:tav tm="100000">
                                          <p:val>
                                            <p:strVal val="#ppt_w"/>
                                          </p:val>
                                        </p:tav>
                                      </p:tavLst>
                                    </p:anim>
                                    <p:anim calcmode="lin" valueType="num">
                                      <p:cBhvr>
                                        <p:cTn id="22" dur="1000" fill="hold"/>
                                        <p:tgtEl>
                                          <p:spTgt spid="5"/>
                                        </p:tgtEl>
                                        <p:attrNameLst>
                                          <p:attrName>ppt_h</p:attrName>
                                        </p:attrNameLst>
                                      </p:cBhvr>
                                      <p:tavLst>
                                        <p:tav tm="0">
                                          <p:val>
                                            <p:strVal val="#ppt_h"/>
                                          </p:val>
                                        </p:tav>
                                        <p:tav tm="100000">
                                          <p:val>
                                            <p:strVal val="#ppt_h"/>
                                          </p:val>
                                        </p:tav>
                                      </p:tavLst>
                                    </p:anim>
                                    <p:anim calcmode="lin" valueType="num">
                                      <p:cBhvr>
                                        <p:cTn id="23" dur="500" decel="50000" fill="hold">
                                          <p:stCondLst>
                                            <p:cond delay="0"/>
                                          </p:stCondLst>
                                        </p:cTn>
                                        <p:tgtEl>
                                          <p:spTgt spid="5"/>
                                        </p:tgtEl>
                                        <p:attrNameLst>
                                          <p:attrName>ppt_x</p:attrName>
                                        </p:attrNameLst>
                                      </p:cBhvr>
                                      <p:tavLst>
                                        <p:tav tm="0">
                                          <p:val>
                                            <p:strVal val="#ppt_x+.4"/>
                                          </p:val>
                                        </p:tav>
                                        <p:tav tm="100000">
                                          <p:val>
                                            <p:strVal val="#ppt_x"/>
                                          </p:val>
                                        </p:tav>
                                      </p:tavLst>
                                    </p:anim>
                                    <p:anim calcmode="lin" valueType="num">
                                      <p:cBhvr>
                                        <p:cTn id="24" dur="500" decel="50000" fill="hold">
                                          <p:stCondLst>
                                            <p:cond delay="0"/>
                                          </p:stCondLst>
                                        </p:cTn>
                                        <p:tgtEl>
                                          <p:spTgt spid="5"/>
                                        </p:tgtEl>
                                        <p:attrNameLst>
                                          <p:attrName>ppt_y</p:attrName>
                                        </p:attrNameLst>
                                      </p:cBhvr>
                                      <p:tavLst>
                                        <p:tav tm="0">
                                          <p:val>
                                            <p:strVal val="#ppt_y-.2"/>
                                          </p:val>
                                        </p:tav>
                                        <p:tav tm="100000">
                                          <p:val>
                                            <p:strVal val="#ppt_y+.1"/>
                                          </p:val>
                                        </p:tav>
                                      </p:tavLst>
                                    </p:anim>
                                    <p:anim calcmode="lin" valueType="num">
                                      <p:cBhvr>
                                        <p:cTn id="25" dur="500" accel="50000" fill="hold">
                                          <p:stCondLst>
                                            <p:cond delay="500"/>
                                          </p:stCondLst>
                                        </p:cTn>
                                        <p:tgtEl>
                                          <p:spTgt spid="5"/>
                                        </p:tgtEl>
                                        <p:attrNameLst>
                                          <p:attrName>ppt_y</p:attrName>
                                        </p:attrNameLst>
                                      </p:cBhvr>
                                      <p:tavLst>
                                        <p:tav tm="0">
                                          <p:val>
                                            <p:strVal val="#ppt_y+.1"/>
                                          </p:val>
                                        </p:tav>
                                        <p:tav tm="100000">
                                          <p:val>
                                            <p:strVal val="#ppt_y"/>
                                          </p:val>
                                        </p:tav>
                                      </p:tavLst>
                                    </p:anim>
                                    <p:animEffect transition="in" filter="fade">
                                      <p:cBhvr>
                                        <p:cTn id="26" dur="1000" decel="50000">
                                          <p:stCondLst>
                                            <p:cond delay="0"/>
                                          </p:stCondLst>
                                        </p:cTn>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仅标题">
    <p:spTree>
      <p:nvGrpSpPr>
        <p:cNvPr id="1" name=""/>
        <p:cNvGrpSpPr/>
        <p:nvPr/>
      </p:nvGrpSpPr>
      <p:grpSpPr>
        <a:xfrm>
          <a:off x="0" y="0"/>
          <a:ext cx="0" cy="0"/>
          <a:chOff x="0" y="0"/>
          <a:chExt cx="0" cy="0"/>
        </a:xfrm>
      </p:grpSpPr>
      <p:sp>
        <p:nvSpPr>
          <p:cNvPr id="8" name="流程图: 过程 7"/>
          <p:cNvSpPr/>
          <p:nvPr userDrawn="1"/>
        </p:nvSpPr>
        <p:spPr>
          <a:xfrm>
            <a:off x="0" y="6307667"/>
            <a:ext cx="12192000" cy="550333"/>
          </a:xfrm>
          <a:prstGeom prst="flowChartProcess">
            <a:avLst/>
          </a:prstGeom>
          <a:solidFill>
            <a:schemeClr val="bg1"/>
          </a:solidFill>
          <a:ln>
            <a:noFill/>
          </a:ln>
          <a:effectLst>
            <a:outerShdw blurRad="254000" dist="50800" dir="13320000" sx="139000" sy="139000" algn="ctr" rotWithShape="0">
              <a:schemeClr val="accent2">
                <a:lumMod val="75000"/>
                <a:alpha val="1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userDrawn="1"/>
        </p:nvGrpSpPr>
        <p:grpSpPr>
          <a:xfrm>
            <a:off x="346807" y="6313702"/>
            <a:ext cx="4589755" cy="520961"/>
            <a:chOff x="105670" y="6271367"/>
            <a:chExt cx="4589755" cy="520961"/>
          </a:xfrm>
        </p:grpSpPr>
        <p:pic>
          <p:nvPicPr>
            <p:cNvPr id="10" name="Picture 3" descr="E:\VI\WHAT_2.png"/>
            <p:cNvPicPr>
              <a:picLocks noChangeAspect="1" noChangeArrowheads="1"/>
            </p:cNvPicPr>
            <p:nvPr/>
          </p:nvPicPr>
          <p:blipFill>
            <a:blip r:embed="rId2"/>
            <a:srcRect/>
            <a:stretch>
              <a:fillRect/>
            </a:stretch>
          </p:blipFill>
          <p:spPr bwMode="auto">
            <a:xfrm>
              <a:off x="105670" y="6271367"/>
              <a:ext cx="559126" cy="520961"/>
            </a:xfrm>
            <a:prstGeom prst="rect">
              <a:avLst/>
            </a:prstGeom>
            <a:noFill/>
            <a:effectLst>
              <a:outerShdw blurRad="190500" dir="2280000" sx="99000" sy="99000" algn="tl" rotWithShape="0">
                <a:schemeClr val="bg1">
                  <a:alpha val="60000"/>
                </a:schemeClr>
              </a:outerShdw>
            </a:effectLst>
          </p:spPr>
        </p:pic>
        <p:pic>
          <p:nvPicPr>
            <p:cNvPr id="11" name="Picture 4" descr="E:\VI\WHAT_big.png"/>
            <p:cNvPicPr>
              <a:picLocks noChangeAspect="1" noChangeArrowheads="1"/>
            </p:cNvPicPr>
            <p:nvPr/>
          </p:nvPicPr>
          <p:blipFill>
            <a:blip r:embed="rId3"/>
            <a:srcRect/>
            <a:stretch>
              <a:fillRect/>
            </a:stretch>
          </p:blipFill>
          <p:spPr bwMode="auto">
            <a:xfrm>
              <a:off x="664796" y="6472966"/>
              <a:ext cx="884604" cy="293961"/>
            </a:xfrm>
            <a:prstGeom prst="rect">
              <a:avLst/>
            </a:prstGeom>
            <a:noFill/>
            <a:effectLst>
              <a:outerShdw blurRad="50800" dist="38100" dir="1740000" sx="94000" sy="94000" algn="tl" rotWithShape="0">
                <a:schemeClr val="bg1">
                  <a:alpha val="61000"/>
                </a:schemeClr>
              </a:outerShdw>
            </a:effectLst>
          </p:spPr>
        </p:pic>
        <p:sp>
          <p:nvSpPr>
            <p:cNvPr id="12" name="TextBox 11"/>
            <p:cNvSpPr txBox="1"/>
            <p:nvPr/>
          </p:nvSpPr>
          <p:spPr>
            <a:xfrm>
              <a:off x="1490135" y="6459150"/>
              <a:ext cx="3205290" cy="307777"/>
            </a:xfrm>
            <a:prstGeom prst="rect">
              <a:avLst/>
            </a:prstGeom>
            <a:noFill/>
          </p:spPr>
          <p:txBody>
            <a:bodyPr wrap="square" rtlCol="0">
              <a:spAutoFit/>
            </a:bodyPr>
            <a:lstStyle/>
            <a:p>
              <a:r>
                <a:rPr lang="en-US" altLang="zh-CN" sz="1400" dirty="0" smtClean="0">
                  <a:solidFill>
                    <a:srgbClr val="0070C0"/>
                  </a:solidFill>
                  <a:latin typeface="Gulim" pitchFamily="34" charset="-127"/>
                  <a:ea typeface="Gulim" pitchFamily="34" charset="-127"/>
                </a:rPr>
                <a:t>Wanhe Advanced Technology</a:t>
              </a:r>
              <a:endParaRPr lang="zh-CN" altLang="en-US" sz="1400" dirty="0">
                <a:solidFill>
                  <a:srgbClr val="0070C0"/>
                </a:solidFill>
                <a:latin typeface="Gulim" pitchFamily="34" charset="-127"/>
                <a:ea typeface="Gulim" pitchFamily="34" charset="-127"/>
              </a:endParaRPr>
            </a:p>
          </p:txBody>
        </p:sp>
      </p:grpSp>
      <p:sp>
        <p:nvSpPr>
          <p:cNvPr id="15" name="任意多边形 14"/>
          <p:cNvSpPr/>
          <p:nvPr userDrawn="1"/>
        </p:nvSpPr>
        <p:spPr>
          <a:xfrm>
            <a:off x="0" y="-8792"/>
            <a:ext cx="290146" cy="1002323"/>
          </a:xfrm>
          <a:custGeom>
            <a:avLst/>
            <a:gdLst>
              <a:gd name="connsiteX0" fmla="*/ 0 w 290146"/>
              <a:gd name="connsiteY0" fmla="*/ 0 h 1002323"/>
              <a:gd name="connsiteX1" fmla="*/ 0 w 290146"/>
              <a:gd name="connsiteY1" fmla="*/ 1002323 h 1002323"/>
              <a:gd name="connsiteX2" fmla="*/ 290146 w 290146"/>
              <a:gd name="connsiteY2" fmla="*/ 720969 h 1002323"/>
              <a:gd name="connsiteX3" fmla="*/ 0 w 290146"/>
              <a:gd name="connsiteY3" fmla="*/ 0 h 1002323"/>
            </a:gdLst>
            <a:ahLst/>
            <a:cxnLst>
              <a:cxn ang="0">
                <a:pos x="connsiteX0" y="connsiteY0"/>
              </a:cxn>
              <a:cxn ang="0">
                <a:pos x="connsiteX1" y="connsiteY1"/>
              </a:cxn>
              <a:cxn ang="0">
                <a:pos x="connsiteX2" y="connsiteY2"/>
              </a:cxn>
              <a:cxn ang="0">
                <a:pos x="connsiteX3" y="connsiteY3"/>
              </a:cxn>
            </a:cxnLst>
            <a:rect l="l" t="t" r="r" b="b"/>
            <a:pathLst>
              <a:path w="290146" h="1002323">
                <a:moveTo>
                  <a:pt x="0" y="0"/>
                </a:moveTo>
                <a:lnTo>
                  <a:pt x="0" y="1002323"/>
                </a:lnTo>
                <a:lnTo>
                  <a:pt x="290146" y="720969"/>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userDrawn="1"/>
        </p:nvSpPr>
        <p:spPr>
          <a:xfrm>
            <a:off x="26377" y="0"/>
            <a:ext cx="589085" cy="703385"/>
          </a:xfrm>
          <a:custGeom>
            <a:avLst/>
            <a:gdLst>
              <a:gd name="connsiteX0" fmla="*/ 0 w 589085"/>
              <a:gd name="connsiteY0" fmla="*/ 0 h 703385"/>
              <a:gd name="connsiteX1" fmla="*/ 589085 w 589085"/>
              <a:gd name="connsiteY1" fmla="*/ 0 h 703385"/>
              <a:gd name="connsiteX2" fmla="*/ 298938 w 589085"/>
              <a:gd name="connsiteY2" fmla="*/ 703385 h 703385"/>
              <a:gd name="connsiteX3" fmla="*/ 0 w 589085"/>
              <a:gd name="connsiteY3" fmla="*/ 0 h 703385"/>
            </a:gdLst>
            <a:ahLst/>
            <a:cxnLst>
              <a:cxn ang="0">
                <a:pos x="connsiteX0" y="connsiteY0"/>
              </a:cxn>
              <a:cxn ang="0">
                <a:pos x="connsiteX1" y="connsiteY1"/>
              </a:cxn>
              <a:cxn ang="0">
                <a:pos x="connsiteX2" y="connsiteY2"/>
              </a:cxn>
              <a:cxn ang="0">
                <a:pos x="connsiteX3" y="connsiteY3"/>
              </a:cxn>
            </a:cxnLst>
            <a:rect l="l" t="t" r="r" b="b"/>
            <a:pathLst>
              <a:path w="589085" h="703385">
                <a:moveTo>
                  <a:pt x="0" y="0"/>
                </a:moveTo>
                <a:lnTo>
                  <a:pt x="589085" y="0"/>
                </a:lnTo>
                <a:lnTo>
                  <a:pt x="298938" y="703385"/>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userDrawn="1"/>
        </p:nvSpPr>
        <p:spPr>
          <a:xfrm>
            <a:off x="369277" y="-8792"/>
            <a:ext cx="553915" cy="685800"/>
          </a:xfrm>
          <a:custGeom>
            <a:avLst/>
            <a:gdLst>
              <a:gd name="connsiteX0" fmla="*/ 0 w 553915"/>
              <a:gd name="connsiteY0" fmla="*/ 685800 h 685800"/>
              <a:gd name="connsiteX1" fmla="*/ 553915 w 553915"/>
              <a:gd name="connsiteY1" fmla="*/ 140677 h 685800"/>
              <a:gd name="connsiteX2" fmla="*/ 386861 w 553915"/>
              <a:gd name="connsiteY2" fmla="*/ 0 h 685800"/>
              <a:gd name="connsiteX3" fmla="*/ 325315 w 553915"/>
              <a:gd name="connsiteY3" fmla="*/ 0 h 685800"/>
              <a:gd name="connsiteX4" fmla="*/ 0 w 553915"/>
              <a:gd name="connsiteY4" fmla="*/ 685800 h 6858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3915" h="685800">
                <a:moveTo>
                  <a:pt x="0" y="685800"/>
                </a:moveTo>
                <a:lnTo>
                  <a:pt x="553915" y="140677"/>
                </a:lnTo>
                <a:lnTo>
                  <a:pt x="386861" y="0"/>
                </a:lnTo>
                <a:lnTo>
                  <a:pt x="325315" y="0"/>
                </a:lnTo>
                <a:lnTo>
                  <a:pt x="0" y="68580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userDrawn="1"/>
        </p:nvSpPr>
        <p:spPr>
          <a:xfrm>
            <a:off x="923192" y="-8792"/>
            <a:ext cx="263770" cy="96715"/>
          </a:xfrm>
          <a:custGeom>
            <a:avLst/>
            <a:gdLst>
              <a:gd name="connsiteX0" fmla="*/ 0 w 263770"/>
              <a:gd name="connsiteY0" fmla="*/ 0 h 96715"/>
              <a:gd name="connsiteX1" fmla="*/ 263770 w 263770"/>
              <a:gd name="connsiteY1" fmla="*/ 0 h 96715"/>
              <a:gd name="connsiteX2" fmla="*/ 123093 w 263770"/>
              <a:gd name="connsiteY2" fmla="*/ 96715 h 96715"/>
              <a:gd name="connsiteX3" fmla="*/ 0 w 263770"/>
              <a:gd name="connsiteY3" fmla="*/ 0 h 96715"/>
            </a:gdLst>
            <a:ahLst/>
            <a:cxnLst>
              <a:cxn ang="0">
                <a:pos x="connsiteX0" y="connsiteY0"/>
              </a:cxn>
              <a:cxn ang="0">
                <a:pos x="connsiteX1" y="connsiteY1"/>
              </a:cxn>
              <a:cxn ang="0">
                <a:pos x="connsiteX2" y="connsiteY2"/>
              </a:cxn>
              <a:cxn ang="0">
                <a:pos x="connsiteX3" y="connsiteY3"/>
              </a:cxn>
            </a:cxnLst>
            <a:rect l="l" t="t" r="r" b="b"/>
            <a:pathLst>
              <a:path w="263770" h="96715">
                <a:moveTo>
                  <a:pt x="0" y="0"/>
                </a:moveTo>
                <a:lnTo>
                  <a:pt x="263770" y="0"/>
                </a:lnTo>
                <a:lnTo>
                  <a:pt x="123093" y="96715"/>
                </a:lnTo>
                <a:lnTo>
                  <a:pt x="0" y="0"/>
                </a:lnTo>
                <a:close/>
              </a:path>
            </a:pathLst>
          </a:cu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两项内容">
    <p:spTree>
      <p:nvGrpSpPr>
        <p:cNvPr id="1" name=""/>
        <p:cNvGrpSpPr/>
        <p:nvPr/>
      </p:nvGrpSpPr>
      <p:grpSpPr>
        <a:xfrm>
          <a:off x="0" y="0"/>
          <a:ext cx="0" cy="0"/>
          <a:chOff x="0" y="0"/>
          <a:chExt cx="0" cy="0"/>
        </a:xfrm>
      </p:grpSpPr>
      <p:sp>
        <p:nvSpPr>
          <p:cNvPr id="8" name="直角三角形 7"/>
          <p:cNvSpPr/>
          <p:nvPr userDrawn="1"/>
        </p:nvSpPr>
        <p:spPr>
          <a:xfrm flipH="1">
            <a:off x="3505198" y="4991450"/>
            <a:ext cx="8686801" cy="1866549"/>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直角三角形 8"/>
          <p:cNvSpPr/>
          <p:nvPr userDrawn="1"/>
        </p:nvSpPr>
        <p:spPr>
          <a:xfrm>
            <a:off x="0" y="3900488"/>
            <a:ext cx="8340898" cy="2957512"/>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0" name="Picture 7" descr="E:\VI\万禾数字.png"/>
          <p:cNvPicPr>
            <a:picLocks noChangeAspect="1" noChangeArrowheads="1"/>
          </p:cNvPicPr>
          <p:nvPr userDrawn="1"/>
        </p:nvPicPr>
        <p:blipFill>
          <a:blip r:embed="rId2"/>
          <a:srcRect/>
          <a:stretch>
            <a:fillRect/>
          </a:stretch>
        </p:blipFill>
        <p:spPr bwMode="auto">
          <a:xfrm>
            <a:off x="8536196" y="6123963"/>
            <a:ext cx="3655803" cy="734036"/>
          </a:xfrm>
          <a:prstGeom prst="rect">
            <a:avLst/>
          </a:prstGeom>
          <a:noFill/>
        </p:spPr>
      </p:pic>
      <p:pic>
        <p:nvPicPr>
          <p:cNvPr id="11" name="Picture 10" descr="E:\VI\500576297.png"/>
          <p:cNvPicPr>
            <a:picLocks noChangeAspect="1" noChangeArrowheads="1"/>
          </p:cNvPicPr>
          <p:nvPr userDrawn="1"/>
        </p:nvPicPr>
        <p:blipFill>
          <a:blip r:embed="rId3"/>
          <a:srcRect/>
          <a:stretch>
            <a:fillRect/>
          </a:stretch>
        </p:blipFill>
        <p:spPr bwMode="auto">
          <a:xfrm>
            <a:off x="0" y="4311941"/>
            <a:ext cx="5164863" cy="2546059"/>
          </a:xfrm>
          <a:prstGeom prst="rect">
            <a:avLst/>
          </a:prstGeom>
          <a:noFill/>
          <a:effectLst>
            <a:outerShdw blurRad="114300" dist="76200" dir="2700000" algn="ctr" rotWithShape="0">
              <a:schemeClr val="accent2">
                <a:lumMod val="75000"/>
                <a:alpha val="45000"/>
              </a:schemeClr>
            </a:outerShdw>
          </a:effectLst>
        </p:spPr>
      </p:pic>
      <p:sp>
        <p:nvSpPr>
          <p:cNvPr id="12" name="文本框 8"/>
          <p:cNvSpPr txBox="1"/>
          <p:nvPr userDrawn="1"/>
        </p:nvSpPr>
        <p:spPr>
          <a:xfrm>
            <a:off x="4787408" y="2785145"/>
            <a:ext cx="7404591" cy="707886"/>
          </a:xfrm>
          <a:prstGeom prst="rect">
            <a:avLst/>
          </a:prstGeom>
          <a:noFill/>
        </p:spPr>
        <p:txBody>
          <a:bodyPr wrap="square" rtlCol="0">
            <a:spAutoFit/>
          </a:bodyPr>
          <a:lstStyle/>
          <a:p>
            <a:r>
              <a:rPr kumimoji="1" lang="zh-CN" altLang="en-US" sz="4000"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谢谢观赏</a:t>
            </a:r>
            <a:endParaRPr kumimoji="1" lang="zh-CN" altLang="en-US" sz="4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pic>
        <p:nvPicPr>
          <p:cNvPr id="13" name="Picture 2" descr="E:\VI\552348.png"/>
          <p:cNvPicPr>
            <a:picLocks noChangeAspect="1" noChangeArrowheads="1"/>
          </p:cNvPicPr>
          <p:nvPr userDrawn="1"/>
        </p:nvPicPr>
        <p:blipFill>
          <a:blip r:embed="rId4"/>
          <a:srcRect/>
          <a:stretch>
            <a:fillRect/>
          </a:stretch>
        </p:blipFill>
        <p:spPr bwMode="auto">
          <a:xfrm>
            <a:off x="5847127" y="0"/>
            <a:ext cx="6344873" cy="2038525"/>
          </a:xfrm>
          <a:prstGeom prst="rect">
            <a:avLst/>
          </a:prstGeom>
          <a:noFill/>
          <a:effectLst>
            <a:outerShdw blurRad="127000" dist="50800" dir="2700000" algn="ctr" rotWithShape="0">
              <a:schemeClr val="accent2">
                <a:lumMod val="75000"/>
                <a:alpha val="41000"/>
              </a:schemeClr>
            </a:outerShdw>
          </a:effectLst>
        </p:spPr>
      </p:pic>
      <p:pic>
        <p:nvPicPr>
          <p:cNvPr id="14" name="Picture 3" descr="E:\VI\WHAT_2.png"/>
          <p:cNvPicPr>
            <a:picLocks noChangeAspect="1" noChangeArrowheads="1"/>
          </p:cNvPicPr>
          <p:nvPr userDrawn="1"/>
        </p:nvPicPr>
        <p:blipFill>
          <a:blip r:embed="rId5"/>
          <a:srcRect/>
          <a:stretch>
            <a:fillRect/>
          </a:stretch>
        </p:blipFill>
        <p:spPr bwMode="auto">
          <a:xfrm>
            <a:off x="352338" y="327661"/>
            <a:ext cx="898407" cy="837083"/>
          </a:xfrm>
          <a:prstGeom prst="rect">
            <a:avLst/>
          </a:prstGeom>
          <a:noFill/>
          <a:effectLst>
            <a:outerShdw blurRad="127000" dist="76200" dir="2700000" algn="tl" rotWithShape="0">
              <a:schemeClr val="accent2">
                <a:alpha val="40000"/>
              </a:schemeClr>
            </a:outerShdw>
          </a:effectLst>
        </p:spPr>
      </p:pic>
      <p:pic>
        <p:nvPicPr>
          <p:cNvPr id="15" name="Picture 4" descr="E:\VI\WHAT_big.png"/>
          <p:cNvPicPr>
            <a:picLocks noChangeAspect="1" noChangeArrowheads="1"/>
          </p:cNvPicPr>
          <p:nvPr userDrawn="1"/>
        </p:nvPicPr>
        <p:blipFill>
          <a:blip r:embed="rId6"/>
          <a:srcRect/>
          <a:stretch>
            <a:fillRect/>
          </a:stretch>
        </p:blipFill>
        <p:spPr bwMode="auto">
          <a:xfrm>
            <a:off x="1250745" y="746203"/>
            <a:ext cx="1014283" cy="337055"/>
          </a:xfrm>
          <a:prstGeom prst="rect">
            <a:avLst/>
          </a:prstGeom>
          <a:noFill/>
          <a:effectLst>
            <a:outerShdw blurRad="50800" dist="38100" dir="2700000" algn="tl" rotWithShape="0">
              <a:schemeClr val="accent2">
                <a:alpha val="61000"/>
              </a:schemeClr>
            </a:outerShdw>
          </a:effectLst>
        </p:spPr>
      </p:pic>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8" presetClass="entr" presetSubtype="12"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strips(downLeft)">
                                      <p:cBhvr>
                                        <p:cTn id="7" dur="500"/>
                                        <p:tgtEl>
                                          <p:spTgt spid="9"/>
                                        </p:tgtEl>
                                      </p:cBhvr>
                                    </p:animEffect>
                                  </p:childTnLst>
                                </p:cTn>
                              </p:par>
                              <p:par>
                                <p:cTn id="8" presetID="18" presetClass="entr" presetSubtype="12"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strips(downLeft)">
                                      <p:cBhvr>
                                        <p:cTn id="10" dur="500"/>
                                        <p:tgtEl>
                                          <p:spTgt spid="8"/>
                                        </p:tgtEl>
                                      </p:cBhvr>
                                    </p:animEffect>
                                  </p:childTnLst>
                                </p:cTn>
                              </p:par>
                            </p:childTnLst>
                          </p:cTn>
                        </p:par>
                        <p:par>
                          <p:cTn id="11" fill="hold">
                            <p:stCondLst>
                              <p:cond delay="500"/>
                            </p:stCondLst>
                            <p:childTnLst>
                              <p:par>
                                <p:cTn id="12" presetID="56" presetClass="entr" presetSubtype="0" fill="hold" grpId="0" nodeType="afterEffect">
                                  <p:stCondLst>
                                    <p:cond delay="0"/>
                                  </p:stCondLst>
                                  <p:iterate type="lt">
                                    <p:tmPct val="10000"/>
                                  </p:iterate>
                                  <p:childTnLst>
                                    <p:set>
                                      <p:cBhvr>
                                        <p:cTn id="13" dur="1" fill="hold">
                                          <p:stCondLst>
                                            <p:cond delay="0"/>
                                          </p:stCondLst>
                                        </p:cTn>
                                        <p:tgtEl>
                                          <p:spTgt spid="12"/>
                                        </p:tgtEl>
                                        <p:attrNameLst>
                                          <p:attrName>style.visibility</p:attrName>
                                        </p:attrNameLst>
                                      </p:cBhvr>
                                      <p:to>
                                        <p:strVal val="visible"/>
                                      </p:to>
                                    </p:set>
                                    <p:anim by="(-#ppt_w*2)" calcmode="lin" valueType="num">
                                      <p:cBhvr rctx="PPT">
                                        <p:cTn id="14" dur="500" autoRev="1" fill="hold">
                                          <p:stCondLst>
                                            <p:cond delay="0"/>
                                          </p:stCondLst>
                                        </p:cTn>
                                        <p:tgtEl>
                                          <p:spTgt spid="12"/>
                                        </p:tgtEl>
                                        <p:attrNameLst>
                                          <p:attrName>ppt_w</p:attrName>
                                        </p:attrNameLst>
                                      </p:cBhvr>
                                    </p:anim>
                                    <p:anim by="(#ppt_w*0.50)" calcmode="lin" valueType="num">
                                      <p:cBhvr>
                                        <p:cTn id="15" dur="500" decel="50000" autoRev="1" fill="hold">
                                          <p:stCondLst>
                                            <p:cond delay="0"/>
                                          </p:stCondLst>
                                        </p:cTn>
                                        <p:tgtEl>
                                          <p:spTgt spid="12"/>
                                        </p:tgtEl>
                                        <p:attrNameLst>
                                          <p:attrName>ppt_x</p:attrName>
                                        </p:attrNameLst>
                                      </p:cBhvr>
                                    </p:anim>
                                    <p:anim from="(-#ppt_h/2)" to="(#ppt_y)" calcmode="lin" valueType="num">
                                      <p:cBhvr>
                                        <p:cTn id="16" dur="1000" fill="hold">
                                          <p:stCondLst>
                                            <p:cond delay="0"/>
                                          </p:stCondLst>
                                        </p:cTn>
                                        <p:tgtEl>
                                          <p:spTgt spid="12"/>
                                        </p:tgtEl>
                                        <p:attrNameLst>
                                          <p:attrName>ppt_y</p:attrName>
                                        </p:attrNameLst>
                                      </p:cBhvr>
                                    </p:anim>
                                    <p:animRot by="21600000">
                                      <p:cBhvr>
                                        <p:cTn id="17" dur="1000" fill="hold">
                                          <p:stCondLst>
                                            <p:cond delay="0"/>
                                          </p:stCondLst>
                                        </p:cTn>
                                        <p:tgtEl>
                                          <p:spTgt spid="12"/>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2"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_比较">
    <p:spTree>
      <p:nvGrpSpPr>
        <p:cNvPr id="1" name=""/>
        <p:cNvGrpSpPr/>
        <p:nvPr/>
      </p:nvGrpSpPr>
      <p:grpSpPr>
        <a:xfrm>
          <a:off x="0" y="0"/>
          <a:ext cx="0" cy="0"/>
          <a:chOff x="0" y="0"/>
          <a:chExt cx="0" cy="0"/>
        </a:xfrm>
      </p:grpSpPr>
      <p:pic>
        <p:nvPicPr>
          <p:cNvPr id="16" name="Picture 2" descr="E:\VI\WHAT_3.png"/>
          <p:cNvPicPr>
            <a:picLocks noChangeAspect="1" noChangeArrowheads="1"/>
          </p:cNvPicPr>
          <p:nvPr userDrawn="1"/>
        </p:nvPicPr>
        <p:blipFill>
          <a:blip r:embed="rId2" cstate="print">
            <a:lum bright="18000" contrast="-38000"/>
          </a:blip>
          <a:srcRect/>
          <a:stretch>
            <a:fillRect/>
          </a:stretch>
        </p:blipFill>
        <p:spPr bwMode="auto">
          <a:xfrm>
            <a:off x="-617397" y="90319"/>
            <a:ext cx="8245196" cy="6485420"/>
          </a:xfrm>
          <a:prstGeom prst="rect">
            <a:avLst/>
          </a:prstGeom>
          <a:noFill/>
        </p:spPr>
      </p:pic>
      <p:sp>
        <p:nvSpPr>
          <p:cNvPr id="17" name="矩形 16"/>
          <p:cNvSpPr/>
          <p:nvPr userDrawn="1"/>
        </p:nvSpPr>
        <p:spPr>
          <a:xfrm>
            <a:off x="0" y="90321"/>
            <a:ext cx="7716984" cy="6575739"/>
          </a:xfrm>
          <a:prstGeom prst="rect">
            <a:avLst/>
          </a:prstGeom>
          <a:solidFill>
            <a:schemeClr val="bg1">
              <a:alpha val="7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21898" tIns="60948" rIns="121898" bIns="60948" rtlCol="0" anchor="ctr"/>
          <a:lstStyle/>
          <a:p>
            <a:pPr algn="ctr"/>
            <a:endParaRPr lang="zh-CN" altLang="en-US"/>
          </a:p>
        </p:txBody>
      </p:sp>
      <p:grpSp>
        <p:nvGrpSpPr>
          <p:cNvPr id="2" name="组合 10"/>
          <p:cNvGrpSpPr/>
          <p:nvPr userDrawn="1"/>
        </p:nvGrpSpPr>
        <p:grpSpPr>
          <a:xfrm>
            <a:off x="0" y="964"/>
            <a:ext cx="12192000" cy="557837"/>
            <a:chOff x="0" y="963"/>
            <a:chExt cx="12192000" cy="557837"/>
          </a:xfrm>
        </p:grpSpPr>
        <p:sp>
          <p:nvSpPr>
            <p:cNvPr id="12" name="流程图: 过程 11"/>
            <p:cNvSpPr/>
            <p:nvPr/>
          </p:nvSpPr>
          <p:spPr>
            <a:xfrm>
              <a:off x="0" y="963"/>
              <a:ext cx="12192000" cy="557837"/>
            </a:xfrm>
            <a:prstGeom prst="flowChartProcess">
              <a:avLst/>
            </a:prstGeom>
            <a:solidFill>
              <a:schemeClr val="bg1"/>
            </a:solidFill>
            <a:ln>
              <a:noFill/>
            </a:ln>
            <a:effectLst>
              <a:outerShdw blurRad="254000" dist="177800" dir="240000" algn="ctr" rotWithShape="0">
                <a:schemeClr val="accent2">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Picture 3" descr="E:\VI\WHAT_2.png"/>
            <p:cNvPicPr>
              <a:picLocks noChangeAspect="1" noChangeArrowheads="1"/>
            </p:cNvPicPr>
            <p:nvPr/>
          </p:nvPicPr>
          <p:blipFill>
            <a:blip r:embed="rId3" cstate="print"/>
            <a:srcRect/>
            <a:stretch>
              <a:fillRect/>
            </a:stretch>
          </p:blipFill>
          <p:spPr bwMode="auto">
            <a:xfrm>
              <a:off x="232586" y="35084"/>
              <a:ext cx="491480" cy="457932"/>
            </a:xfrm>
            <a:prstGeom prst="rect">
              <a:avLst/>
            </a:prstGeom>
            <a:noFill/>
            <a:effectLst>
              <a:outerShdw blurRad="50800" dist="25400" dir="2700000" algn="tl" rotWithShape="0">
                <a:schemeClr val="accent2">
                  <a:lumMod val="75000"/>
                  <a:alpha val="38000"/>
                </a:schemeClr>
              </a:outerShdw>
            </a:effectLst>
          </p:spPr>
        </p:pic>
        <p:pic>
          <p:nvPicPr>
            <p:cNvPr id="14" name="Picture 4" descr="E:\VI\WHAT_big.png"/>
            <p:cNvPicPr>
              <a:picLocks noChangeAspect="1" noChangeArrowheads="1"/>
            </p:cNvPicPr>
            <p:nvPr/>
          </p:nvPicPr>
          <p:blipFill>
            <a:blip r:embed="rId4" cstate="print"/>
            <a:srcRect/>
            <a:stretch>
              <a:fillRect/>
            </a:stretch>
          </p:blipFill>
          <p:spPr bwMode="auto">
            <a:xfrm>
              <a:off x="786634" y="229836"/>
              <a:ext cx="715268" cy="237689"/>
            </a:xfrm>
            <a:prstGeom prst="rect">
              <a:avLst/>
            </a:prstGeom>
            <a:noFill/>
            <a:effectLst>
              <a:outerShdw blurRad="50800" dist="25400" dir="2700000" algn="tl" rotWithShape="0">
                <a:schemeClr val="accent2">
                  <a:lumMod val="75000"/>
                  <a:alpha val="38000"/>
                </a:schemeClr>
              </a:outerShdw>
            </a:effectLst>
          </p:spPr>
        </p:pic>
        <p:pic>
          <p:nvPicPr>
            <p:cNvPr id="15" name="Picture 2" descr="E:\VI\wanhe.png"/>
            <p:cNvPicPr>
              <a:picLocks noChangeAspect="1" noChangeArrowheads="1"/>
            </p:cNvPicPr>
            <p:nvPr/>
          </p:nvPicPr>
          <p:blipFill>
            <a:blip r:embed="rId5" cstate="print"/>
            <a:srcRect/>
            <a:stretch>
              <a:fillRect/>
            </a:stretch>
          </p:blipFill>
          <p:spPr bwMode="auto">
            <a:xfrm>
              <a:off x="9907398" y="229836"/>
              <a:ext cx="2050618" cy="227497"/>
            </a:xfrm>
            <a:prstGeom prst="rect">
              <a:avLst/>
            </a:prstGeom>
            <a:noFill/>
          </p:spPr>
        </p:pic>
      </p:gr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0"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endParaRPr kumimoji="1" lang="zh-CN" altLang="en-US"/>
          </a:p>
          <a:p>
            <a:pPr lvl="1"/>
            <a:r>
              <a:rPr kumimoji="1" lang="zh-CN" altLang="en-US"/>
              <a:t>二级</a:t>
            </a:r>
            <a:endParaRPr kumimoji="1" lang="zh-CN" altLang="en-US"/>
          </a:p>
          <a:p>
            <a:pPr lvl="2"/>
            <a:r>
              <a:rPr kumimoji="1" lang="zh-CN" altLang="en-US"/>
              <a:t>三级</a:t>
            </a:r>
            <a:endParaRPr kumimoji="1" lang="zh-CN" altLang="en-US"/>
          </a:p>
          <a:p>
            <a:pPr lvl="3"/>
            <a:r>
              <a:rPr kumimoji="1" lang="zh-CN" altLang="en-US"/>
              <a:t>四级</a:t>
            </a:r>
            <a:endParaRPr kumimoji="1" lang="zh-CN" altLang="en-US"/>
          </a:p>
          <a:p>
            <a:pPr lvl="4"/>
            <a:r>
              <a:rPr kumimoji="1" lang="zh-CN" altLang="en-US"/>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59B307-9BCE-BD47-AE9A-1735D46089A6}" type="datetimeFigureOut">
              <a:rPr kumimoji="1" lang="zh-CN" altLang="en-US" smtClean="0"/>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B59004-2088-C743-9020-07753CBF1D02}" type="slidenum">
              <a:rPr kumimoji="1" lang="zh-CN" altLang="en-US" smtClean="0"/>
            </a:fld>
            <a:endParaRPr kumimoji="1"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notesSlide" Target="../notesSlides/notesSlide1.xml"/><Relationship Id="rId4" Type="http://schemas.openxmlformats.org/officeDocument/2006/relationships/slideLayout" Target="../slideLayouts/slideLayout1.xml"/><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3.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9" Type="http://schemas.openxmlformats.org/officeDocument/2006/relationships/slideLayout" Target="../slideLayouts/slideLayout1.xml"/><Relationship Id="rId8" Type="http://schemas.openxmlformats.org/officeDocument/2006/relationships/image" Target="../media/image3.png"/><Relationship Id="rId7" Type="http://schemas.openxmlformats.org/officeDocument/2006/relationships/image" Target="../media/image2.png"/><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15.png"/><Relationship Id="rId2" Type="http://schemas.microsoft.com/office/2007/relationships/media" Target="../media/media1.mp3"/><Relationship Id="rId10" Type="http://schemas.openxmlformats.org/officeDocument/2006/relationships/notesSlide" Target="../notesSlides/notesSlide2.xml"/><Relationship Id="rId1" Type="http://schemas.openxmlformats.org/officeDocument/2006/relationships/audio" Target="../media/media1.mp3"/></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tags" Target="../tags/tag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3.xml"/><Relationship Id="rId1"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直角三角形 7"/>
          <p:cNvSpPr/>
          <p:nvPr/>
        </p:nvSpPr>
        <p:spPr>
          <a:xfrm flipH="1">
            <a:off x="3505197" y="4639734"/>
            <a:ext cx="8686801" cy="2218266"/>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直角三角形 6"/>
          <p:cNvSpPr/>
          <p:nvPr/>
        </p:nvSpPr>
        <p:spPr>
          <a:xfrm>
            <a:off x="0" y="4292600"/>
            <a:ext cx="8340898" cy="2565400"/>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合 8"/>
          <p:cNvGrpSpPr/>
          <p:nvPr/>
        </p:nvGrpSpPr>
        <p:grpSpPr>
          <a:xfrm>
            <a:off x="8340898" y="275037"/>
            <a:ext cx="3577078" cy="1736480"/>
            <a:chOff x="8340898" y="275037"/>
            <a:chExt cx="3577078" cy="1736480"/>
          </a:xfrm>
        </p:grpSpPr>
        <p:pic>
          <p:nvPicPr>
            <p:cNvPr id="1027" name="Picture 3" descr="E:\VI\WHAT_2.png"/>
            <p:cNvPicPr>
              <a:picLocks noChangeAspect="1" noChangeArrowheads="1"/>
            </p:cNvPicPr>
            <p:nvPr/>
          </p:nvPicPr>
          <p:blipFill>
            <a:blip r:embed="rId1"/>
            <a:srcRect/>
            <a:stretch>
              <a:fillRect/>
            </a:stretch>
          </p:blipFill>
          <p:spPr bwMode="auto">
            <a:xfrm>
              <a:off x="8494609" y="275037"/>
              <a:ext cx="1483819" cy="1382537"/>
            </a:xfrm>
            <a:prstGeom prst="rect">
              <a:avLst/>
            </a:prstGeom>
            <a:noFill/>
            <a:effectLst>
              <a:outerShdw blurRad="127000" dist="76200" dir="2700000" algn="tl" rotWithShape="0">
                <a:schemeClr val="accent2">
                  <a:alpha val="40000"/>
                </a:schemeClr>
              </a:outerShdw>
            </a:effectLst>
          </p:spPr>
        </p:pic>
        <p:pic>
          <p:nvPicPr>
            <p:cNvPr id="1028" name="Picture 4" descr="E:\VI\WHAT_big.png"/>
            <p:cNvPicPr>
              <a:picLocks noChangeAspect="1" noChangeArrowheads="1"/>
            </p:cNvPicPr>
            <p:nvPr/>
          </p:nvPicPr>
          <p:blipFill>
            <a:blip r:embed="rId2"/>
            <a:srcRect/>
            <a:stretch>
              <a:fillRect/>
            </a:stretch>
          </p:blipFill>
          <p:spPr bwMode="auto">
            <a:xfrm>
              <a:off x="10129437" y="1059640"/>
              <a:ext cx="1266784" cy="420963"/>
            </a:xfrm>
            <a:prstGeom prst="rect">
              <a:avLst/>
            </a:prstGeom>
            <a:noFill/>
            <a:effectLst>
              <a:outerShdw blurRad="50800" dist="38100" dir="2700000" algn="tl" rotWithShape="0">
                <a:schemeClr val="accent2">
                  <a:alpha val="61000"/>
                </a:schemeClr>
              </a:outerShdw>
            </a:effectLst>
          </p:spPr>
        </p:pic>
        <p:sp>
          <p:nvSpPr>
            <p:cNvPr id="15" name="TextBox 14"/>
            <p:cNvSpPr txBox="1"/>
            <p:nvPr/>
          </p:nvSpPr>
          <p:spPr>
            <a:xfrm>
              <a:off x="8340898" y="1657574"/>
              <a:ext cx="3577078" cy="353943"/>
            </a:xfrm>
            <a:prstGeom prst="rect">
              <a:avLst/>
            </a:prstGeom>
            <a:noFill/>
          </p:spPr>
          <p:txBody>
            <a:bodyPr wrap="square" rtlCol="0">
              <a:spAutoFit/>
            </a:bodyPr>
            <a:lstStyle/>
            <a:p>
              <a:r>
                <a:rPr lang="en-US" altLang="zh-CN" sz="1700" dirty="0" smtClean="0">
                  <a:solidFill>
                    <a:srgbClr val="0070C0"/>
                  </a:solidFill>
                  <a:latin typeface="Gulim" pitchFamily="34" charset="-127"/>
                  <a:ea typeface="Gulim" pitchFamily="34" charset="-127"/>
                </a:rPr>
                <a:t>Wanhe Advanced Technologies</a:t>
              </a:r>
              <a:endParaRPr lang="zh-CN" altLang="en-US" sz="1700" dirty="0">
                <a:solidFill>
                  <a:srgbClr val="0070C0"/>
                </a:solidFill>
                <a:latin typeface="Gulim" pitchFamily="34" charset="-127"/>
                <a:ea typeface="Gulim" pitchFamily="34" charset="-127"/>
              </a:endParaRPr>
            </a:p>
          </p:txBody>
        </p:sp>
      </p:grpSp>
      <p:pic>
        <p:nvPicPr>
          <p:cNvPr id="1034" name="Picture 10" descr="E:\VI\500576297.png"/>
          <p:cNvPicPr>
            <a:picLocks noChangeAspect="1" noChangeArrowheads="1"/>
          </p:cNvPicPr>
          <p:nvPr/>
        </p:nvPicPr>
        <p:blipFill>
          <a:blip r:embed="rId3"/>
          <a:srcRect/>
          <a:stretch>
            <a:fillRect/>
          </a:stretch>
        </p:blipFill>
        <p:spPr bwMode="auto">
          <a:xfrm>
            <a:off x="0" y="4102921"/>
            <a:ext cx="6351295" cy="2755079"/>
          </a:xfrm>
          <a:prstGeom prst="rect">
            <a:avLst/>
          </a:prstGeom>
          <a:noFill/>
          <a:effectLst>
            <a:outerShdw blurRad="114300" dist="76200" dir="2700000" algn="ctr" rotWithShape="0">
              <a:schemeClr val="accent2">
                <a:lumMod val="75000"/>
                <a:alpha val="45000"/>
              </a:schemeClr>
            </a:outerShdw>
          </a:effectLst>
        </p:spPr>
      </p:pic>
      <p:sp>
        <p:nvSpPr>
          <p:cNvPr id="10" name="TextBox 9"/>
          <p:cNvSpPr txBox="1"/>
          <p:nvPr/>
        </p:nvSpPr>
        <p:spPr>
          <a:xfrm>
            <a:off x="4085590" y="2395855"/>
            <a:ext cx="5213350" cy="1322070"/>
          </a:xfrm>
          <a:prstGeom prst="rect">
            <a:avLst/>
          </a:prstGeom>
          <a:noFill/>
        </p:spPr>
        <p:txBody>
          <a:bodyPr wrap="square" rtlCol="0">
            <a:spAutoFit/>
          </a:bodyPr>
          <a:lstStyle/>
          <a:p>
            <a:r>
              <a:rPr lang="en-US" altLang="zh-CN" sz="3600" b="1" spc="100" dirty="0" smtClean="0"/>
              <a:t>		        </a:t>
            </a:r>
            <a:r>
              <a:rPr lang="en-US" altLang="zh-CN" sz="4400">
                <a:uFillTx/>
                <a:ea typeface="楷体" panose="02010609060101010101" charset="-122"/>
              </a:rPr>
              <a:t>electron</a:t>
            </a:r>
            <a:r>
              <a:rPr lang="en-US" altLang="zh-CN" sz="1600">
                <a:uFillTx/>
                <a:ea typeface="楷体" panose="02010609060101010101" charset="-122"/>
              </a:rPr>
              <a:t>(</a:t>
            </a:r>
            <a:r>
              <a:rPr lang="en-US" altLang="zh-CN" sz="1600">
                <a:uFillTx/>
                <a:ea typeface="楷体" panose="02010609060101010101" charset="-122"/>
                <a:sym typeface="+mn-ea"/>
              </a:rPr>
              <a:t>https://electronjs.org/</a:t>
            </a:r>
            <a:r>
              <a:rPr lang="en-US" altLang="zh-CN" sz="1600">
                <a:uFillTx/>
                <a:ea typeface="楷体" panose="02010609060101010101" charset="-122"/>
              </a:rPr>
              <a:t>)</a:t>
            </a:r>
            <a:endParaRPr lang="en-US" altLang="zh-CN" b="1" spc="100" dirty="0" smtClean="0"/>
          </a:p>
        </p:txBody>
      </p:sp>
      <p:cxnSp>
        <p:nvCxnSpPr>
          <p:cNvPr id="3" name="直线连接符 2"/>
          <p:cNvCxnSpPr/>
          <p:nvPr/>
        </p:nvCxnSpPr>
        <p:spPr>
          <a:xfrm>
            <a:off x="2278743" y="3614057"/>
            <a:ext cx="7850694" cy="43543"/>
          </a:xfrm>
          <a:prstGeom prst="line">
            <a:avLst/>
          </a:prstGeom>
        </p:spPr>
        <p:style>
          <a:lnRef idx="1">
            <a:schemeClr val="accent1"/>
          </a:lnRef>
          <a:fillRef idx="0">
            <a:schemeClr val="accent1"/>
          </a:fillRef>
          <a:effectRef idx="0">
            <a:schemeClr val="accent1"/>
          </a:effectRef>
          <a:fontRef idx="minor">
            <a:schemeClr val="tx1"/>
          </a:fontRef>
        </p:style>
      </p:cxnSp>
    </p:spTree>
  </p:cSld>
  <p:clrMapOvr>
    <a:masterClrMapping/>
  </p:clrMapOvr>
  <p:transition advTm="2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4" presetClass="entr" presetSubtype="0" accel="100000" fill="hold" nodeType="withEffect">
                                  <p:stCondLst>
                                    <p:cond delay="0"/>
                                  </p:stCondLst>
                                  <p:childTnLst>
                                    <p:set>
                                      <p:cBhvr>
                                        <p:cTn id="6" dur="1" fill="hold">
                                          <p:stCondLst>
                                            <p:cond delay="0"/>
                                          </p:stCondLst>
                                        </p:cTn>
                                        <p:tgtEl>
                                          <p:spTgt spid="1034"/>
                                        </p:tgtEl>
                                        <p:attrNameLst>
                                          <p:attrName>style.visibility</p:attrName>
                                        </p:attrNameLst>
                                      </p:cBhvr>
                                      <p:to>
                                        <p:strVal val="visible"/>
                                      </p:to>
                                    </p:set>
                                    <p:anim calcmode="lin" valueType="num">
                                      <p:cBhvr>
                                        <p:cTn id="7" dur="500" fill="hold"/>
                                        <p:tgtEl>
                                          <p:spTgt spid="1034"/>
                                        </p:tgtEl>
                                        <p:attrNameLst>
                                          <p:attrName>ppt_w</p:attrName>
                                        </p:attrNameLst>
                                      </p:cBhvr>
                                      <p:tavLst>
                                        <p:tav tm="0">
                                          <p:val>
                                            <p:strVal val="#ppt_w*0.05"/>
                                          </p:val>
                                        </p:tav>
                                        <p:tav tm="100000">
                                          <p:val>
                                            <p:strVal val="#ppt_w"/>
                                          </p:val>
                                        </p:tav>
                                      </p:tavLst>
                                    </p:anim>
                                    <p:anim calcmode="lin" valueType="num">
                                      <p:cBhvr>
                                        <p:cTn id="8" dur="500" fill="hold"/>
                                        <p:tgtEl>
                                          <p:spTgt spid="1034"/>
                                        </p:tgtEl>
                                        <p:attrNameLst>
                                          <p:attrName>ppt_h</p:attrName>
                                        </p:attrNameLst>
                                      </p:cBhvr>
                                      <p:tavLst>
                                        <p:tav tm="0">
                                          <p:val>
                                            <p:strVal val="#ppt_h"/>
                                          </p:val>
                                        </p:tav>
                                        <p:tav tm="100000">
                                          <p:val>
                                            <p:strVal val="#ppt_h"/>
                                          </p:val>
                                        </p:tav>
                                      </p:tavLst>
                                    </p:anim>
                                    <p:anim calcmode="lin" valueType="num">
                                      <p:cBhvr>
                                        <p:cTn id="9" dur="500" fill="hold"/>
                                        <p:tgtEl>
                                          <p:spTgt spid="1034"/>
                                        </p:tgtEl>
                                        <p:attrNameLst>
                                          <p:attrName>ppt_x</p:attrName>
                                        </p:attrNameLst>
                                      </p:cBhvr>
                                      <p:tavLst>
                                        <p:tav tm="0">
                                          <p:val>
                                            <p:strVal val="#ppt_x-.2"/>
                                          </p:val>
                                        </p:tav>
                                        <p:tav tm="100000">
                                          <p:val>
                                            <p:strVal val="#ppt_x"/>
                                          </p:val>
                                        </p:tav>
                                      </p:tavLst>
                                    </p:anim>
                                    <p:anim calcmode="lin" valueType="num">
                                      <p:cBhvr>
                                        <p:cTn id="10" dur="500" fill="hold"/>
                                        <p:tgtEl>
                                          <p:spTgt spid="1034"/>
                                        </p:tgtEl>
                                        <p:attrNameLst>
                                          <p:attrName>ppt_y</p:attrName>
                                        </p:attrNameLst>
                                      </p:cBhvr>
                                      <p:tavLst>
                                        <p:tav tm="0">
                                          <p:val>
                                            <p:strVal val="#ppt_y"/>
                                          </p:val>
                                        </p:tav>
                                        <p:tav tm="100000">
                                          <p:val>
                                            <p:strVal val="#ppt_y"/>
                                          </p:val>
                                        </p:tav>
                                      </p:tavLst>
                                    </p:anim>
                                    <p:animEffect transition="in" filter="fade">
                                      <p:cBhvr>
                                        <p:cTn id="11" dur="500"/>
                                        <p:tgtEl>
                                          <p:spTgt spid="1034"/>
                                        </p:tgtEl>
                                      </p:cBhvr>
                                    </p:animEffect>
                                  </p:childTnLst>
                                </p:cTn>
                              </p:par>
                              <p:par>
                                <p:cTn id="12" presetID="9" presetClass="entr" presetSubtype="0" fill="hold" nodeType="withEffect">
                                  <p:stCondLst>
                                    <p:cond delay="0"/>
                                  </p:stCondLst>
                                  <p:childTnLst>
                                    <p:set>
                                      <p:cBhvr>
                                        <p:cTn id="13" dur="1" fill="hold">
                                          <p:stCondLst>
                                            <p:cond delay="0"/>
                                          </p:stCondLst>
                                        </p:cTn>
                                        <p:tgtEl>
                                          <p:spTgt spid="9"/>
                                        </p:tgtEl>
                                        <p:attrNameLst>
                                          <p:attrName>style.visibility</p:attrName>
                                        </p:attrNameLst>
                                      </p:cBhvr>
                                      <p:to>
                                        <p:strVal val="visible"/>
                                      </p:to>
                                    </p:set>
                                    <p:animEffect transition="in" filter="dissolve">
                                      <p:cBhvr>
                                        <p:cTn id="1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p:cNvPicPr>
            <a:picLocks noChangeAspect="1"/>
          </p:cNvPicPr>
          <p:nvPr/>
        </p:nvPicPr>
        <p:blipFill>
          <a:blip r:embed="rId1"/>
          <a:stretch>
            <a:fillRect/>
          </a:stretch>
        </p:blipFill>
        <p:spPr>
          <a:xfrm>
            <a:off x="208280" y="206375"/>
            <a:ext cx="9201150" cy="62293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nvPicPr>
        <p:blipFill>
          <a:blip r:embed="rId1"/>
          <a:stretch>
            <a:fillRect/>
          </a:stretch>
        </p:blipFill>
        <p:spPr>
          <a:xfrm>
            <a:off x="407670" y="52705"/>
            <a:ext cx="8354695" cy="6286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264160" y="164465"/>
            <a:ext cx="11489690" cy="7047230"/>
          </a:xfrm>
          <a:prstGeom prst="rect">
            <a:avLst/>
          </a:prstGeom>
          <a:noFill/>
        </p:spPr>
        <p:txBody>
          <a:bodyPr wrap="square" rtlCol="0" anchor="t">
            <a:spAutoFit/>
          </a:bodyPr>
          <a:p>
            <a:r>
              <a:rPr lang="en-US" altLang="zh-CN"/>
              <a:t>              </a:t>
            </a:r>
            <a:r>
              <a:rPr lang="en-US" altLang="zh-CN" sz="1600">
                <a:uFillTx/>
                <a:ea typeface="楷体" panose="02010609060101010101" charset="-122"/>
              </a:rPr>
              <a:t>                           </a:t>
            </a:r>
            <a:r>
              <a:rPr lang="en-US" altLang="zh-CN" sz="2400">
                <a:uFillTx/>
                <a:ea typeface="楷体" panose="02010609060101010101" charset="-122"/>
              </a:rPr>
              <a:t> electron-builder打包     </a:t>
            </a:r>
            <a:endParaRPr lang="en-US" altLang="zh-CN" sz="2400">
              <a:uFillTx/>
              <a:ea typeface="楷体" panose="02010609060101010101" charset="-122"/>
            </a:endParaRPr>
          </a:p>
          <a:p>
            <a:endParaRPr lang="en-US" altLang="zh-CN" sz="1600">
              <a:uFillTx/>
              <a:ea typeface="楷体" panose="02010609060101010101" charset="-122"/>
            </a:endParaRPr>
          </a:p>
          <a:p>
            <a:pPr algn="l">
              <a:buClrTx/>
              <a:buSzTx/>
              <a:buNone/>
            </a:pPr>
            <a:r>
              <a:rPr lang="en-US" altLang="zh-CN" sz="1600">
                <a:uFillTx/>
                <a:ea typeface="楷体" panose="02010609060101010101" charset="-122"/>
              </a:rPr>
              <a:t>    </a:t>
            </a: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r>
              <a:rPr lang="en-US" altLang="zh-CN" sz="1600">
                <a:uFillTx/>
                <a:ea typeface="楷体" panose="02010609060101010101" charset="-122"/>
              </a:rPr>
              <a:t>    官方强烈推荐使用yarn安装依赖包(使用npm安装的依赖也可以正常打包)</a:t>
            </a: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r>
              <a:rPr lang="en-US" altLang="zh-CN" sz="1600">
                <a:uFillTx/>
                <a:ea typeface="楷体" panose="02010609060101010101" charset="-122"/>
              </a:rPr>
              <a:t>    1. npm i -g yarn      在npm中安装yarn,安装完成后查询看是否安装成功: yarn --version</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2. yarn add electron-builder --save-dev</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3.配置package.json</a:t>
            </a: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r>
              <a:rPr lang="en-US" altLang="zh-CN" sz="1600">
                <a:uFillTx/>
                <a:ea typeface="楷体" panose="02010609060101010101" charset="-122"/>
              </a:rPr>
              <a:t>    4. 打包命令: npm run dist(在项目根目录下会出现一个dist文件夹, </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里面包括了ietpFrontend Setup 1.0.0.exe, etpFrontend-1.0.0-win.zip) </a:t>
            </a: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r>
              <a:rPr lang="en-US" altLang="zh-CN" sz="1600">
                <a:uFillTx/>
                <a:ea typeface="楷体" panose="02010609060101010101" charset="-122"/>
              </a:rPr>
              <a:t>    官方推荐使用yarn的原因：</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1，它可以更好地处理依赖关系。</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2，可以使用 yarn clean 帮助减少最后构建文件的大小。</a:t>
            </a:r>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056005" y="152400"/>
            <a:ext cx="9036050" cy="6739255"/>
          </a:xfrm>
          <a:prstGeom prst="rect">
            <a:avLst/>
          </a:prstGeom>
          <a:noFill/>
        </p:spPr>
        <p:txBody>
          <a:bodyPr wrap="square" rtlCol="0" anchor="t">
            <a:spAutoFit/>
          </a:bodyPr>
          <a:p>
            <a:r>
              <a:rPr lang="en-US" altLang="zh-CN">
                <a:sym typeface="+mn-ea"/>
              </a:rPr>
              <a:t> </a:t>
            </a:r>
            <a:r>
              <a:rPr lang="en-US" altLang="zh-CN" sz="1600">
                <a:uFillTx/>
                <a:ea typeface="楷体" panose="02010609060101010101" charset="-122"/>
                <a:sym typeface="+mn-ea"/>
              </a:rPr>
              <a:t>			</a:t>
            </a:r>
            <a:r>
              <a:rPr lang="en-US" altLang="zh-CN" sz="2400">
                <a:uFillTx/>
                <a:ea typeface="楷体" panose="02010609060101010101" charset="-122"/>
                <a:sym typeface="+mn-ea"/>
              </a:rPr>
              <a:t>配置package.json</a:t>
            </a:r>
            <a:endParaRPr lang="en-US" altLang="zh-CN" sz="2400">
              <a:uFillTx/>
              <a:ea typeface="楷体" panose="02010609060101010101" charset="-122"/>
              <a:sym typeface="+mn-ea"/>
            </a:endParaRPr>
          </a:p>
          <a:p>
            <a:endParaRPr lang="en-US" altLang="zh-CN" sz="1600">
              <a:uFillTx/>
              <a:ea typeface="楷体" panose="02010609060101010101" charset="-122"/>
              <a:sym typeface="+mn-ea"/>
            </a:endParaRPr>
          </a:p>
          <a:p>
            <a:r>
              <a:rPr lang="en-US" altLang="zh-CN" sz="1400">
                <a:uFillTx/>
                <a:ea typeface="楷体" panose="02010609060101010101" charset="-122"/>
                <a:sym typeface="+mn-ea"/>
              </a:rPr>
              <a:t>参考:   {</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"name": "electron-quick-start",</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"version": "1.0.0",</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"description": "A minimal Electron application",</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"main": "main.js",</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"scripts": {</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"start": "electron .",</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"dist": "electron-builder --win --x64"</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"repository": "https://github.com/electron/electron-quick-start",</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"keywords": [</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"Electron",</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"quick",</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"start",</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"tutorial",</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"demo"</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"author": "GitHub",</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"license": "CC0-1.0",</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"devDependencies": {</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"electron": "^6.0.6"</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"dependencies": {</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"yarn": "^1.17.3"</a:t>
            </a:r>
            <a:endParaRPr lang="en-US" altLang="zh-CN" sz="1400">
              <a:uFillTx/>
              <a:ea typeface="楷体" panose="02010609060101010101" charset="-122"/>
              <a:sym typeface="+mn-ea"/>
            </a:endParaRPr>
          </a:p>
          <a:p>
            <a:pPr lvl="2"/>
            <a:r>
              <a:rPr lang="en-US" altLang="zh-CN" sz="1400">
                <a:uFillTx/>
                <a:ea typeface="楷体" panose="02010609060101010101" charset="-122"/>
                <a:sym typeface="+mn-ea"/>
              </a:rPr>
              <a:t>  }</a:t>
            </a:r>
            <a:endParaRPr lang="en-US" altLang="zh-CN" sz="1400">
              <a:uFillTx/>
              <a:ea typeface="楷体" panose="02010609060101010101" charset="-122"/>
              <a:sym typeface="+mn-ea"/>
            </a:endParaRPr>
          </a:p>
          <a:p>
            <a:pPr lvl="1"/>
            <a:r>
              <a:rPr lang="en-US" altLang="zh-CN" sz="1400">
                <a:uFillTx/>
                <a:ea typeface="楷体" panose="02010609060101010101" charset="-122"/>
                <a:sym typeface="+mn-ea"/>
              </a:rPr>
              <a:t>}</a:t>
            </a:r>
            <a:endParaRPr lang="en-US" altLang="zh-CN" sz="1400">
              <a:uFillTx/>
              <a:ea typeface="楷体" panose="02010609060101010101" charset="-122"/>
              <a:sym typeface="+mn-ea"/>
            </a:endParaRPr>
          </a:p>
          <a:p>
            <a:pPr lvl="1"/>
            <a:endParaRPr lang="en-US" altLang="zh-CN" sz="1400">
              <a:uFillTx/>
              <a:ea typeface="楷体" panose="02010609060101010101" charset="-122"/>
              <a:sym typeface="+mn-ea"/>
            </a:endParaRPr>
          </a:p>
          <a:p>
            <a:pPr lvl="1"/>
            <a:endParaRPr lang="en-US" altLang="zh-CN" sz="1400">
              <a:uFillTx/>
              <a:ea typeface="楷体" panose="02010609060101010101" charset="-122"/>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989330" y="381635"/>
            <a:ext cx="9042400" cy="5754370"/>
          </a:xfrm>
          <a:prstGeom prst="rect">
            <a:avLst/>
          </a:prstGeom>
          <a:noFill/>
        </p:spPr>
        <p:txBody>
          <a:bodyPr wrap="square" rtlCol="0" anchor="t">
            <a:spAutoFit/>
          </a:bodyPr>
          <a:p>
            <a:pPr algn="l">
              <a:buClrTx/>
              <a:buSzTx/>
              <a:buFontTx/>
            </a:pPr>
            <a:r>
              <a:rPr lang="en-US" altLang="zh-CN" sz="2800" b="1">
                <a:effectLst>
                  <a:outerShdw blurRad="38100" dist="19050" dir="2700000" algn="tl" rotWithShape="0">
                    <a:schemeClr val="dk1">
                      <a:alpha val="40000"/>
                    </a:schemeClr>
                  </a:outerShdw>
                </a:effectLst>
                <a:sym typeface="+mn-ea"/>
              </a:rPr>
              <a:t>    </a:t>
            </a:r>
            <a:r>
              <a:rPr lang="en-US" altLang="zh-CN" sz="1400">
                <a:uFillTx/>
                <a:ea typeface="楷体" panose="02010609060101010101" charset="-122"/>
                <a:sym typeface="+mn-ea"/>
              </a:rPr>
              <a:t>         </a:t>
            </a:r>
            <a:r>
              <a:rPr lang="en-US" altLang="zh-CN" sz="2400">
                <a:uFillTx/>
                <a:ea typeface="楷体" panose="02010609060101010101" charset="-122"/>
                <a:sym typeface="+mn-ea"/>
              </a:rPr>
              <a:t>          项目前端代码剥离集成到electron</a:t>
            </a:r>
            <a:endParaRPr lang="en-US" altLang="zh-CN" sz="2400">
              <a:uFillTx/>
              <a:ea typeface="楷体" panose="02010609060101010101" charset="-122"/>
              <a:sym typeface="+mn-ea"/>
            </a:endParaRPr>
          </a:p>
          <a:p>
            <a:pPr algn="l">
              <a:buClrTx/>
              <a:buSzTx/>
              <a:buFontTx/>
            </a:pPr>
            <a:endParaRPr lang="en-US" altLang="zh-CN" sz="1400">
              <a:uFillTx/>
              <a:ea typeface="楷体" panose="02010609060101010101" charset="-122"/>
              <a:sym typeface="+mn-ea"/>
            </a:endParaRPr>
          </a:p>
          <a:p>
            <a:pPr algn="l">
              <a:buClrTx/>
              <a:buSzTx/>
              <a:buFontTx/>
            </a:pPr>
            <a:endParaRPr lang="en-US" altLang="zh-CN" sz="1400">
              <a:uFillTx/>
              <a:ea typeface="楷体" panose="02010609060101010101" charset="-122"/>
              <a:sym typeface="+mn-ea"/>
            </a:endParaRPr>
          </a:p>
          <a:p>
            <a:pPr algn="l">
              <a:buClrTx/>
              <a:buSzTx/>
              <a:buFontTx/>
              <a:buNone/>
            </a:pPr>
            <a:r>
              <a:rPr lang="en-US" altLang="zh-CN" sz="1400">
                <a:uFillTx/>
                <a:ea typeface="楷体" panose="02010609060101010101" charset="-122"/>
              </a:rPr>
              <a:t>    1. electron-quick-start根目录下新建ietp_static文件夹</a:t>
            </a:r>
            <a:endParaRPr lang="en-US" altLang="zh-CN" sz="1400">
              <a:uFillTx/>
              <a:ea typeface="楷体" panose="02010609060101010101" charset="-122"/>
            </a:endParaRPr>
          </a:p>
          <a:p>
            <a:pPr algn="l">
              <a:buClrTx/>
              <a:buSzTx/>
              <a:buFontTx/>
              <a:buNone/>
            </a:pPr>
            <a:endParaRPr lang="en-US" altLang="zh-CN" sz="1400">
              <a:uFillTx/>
              <a:ea typeface="楷体" panose="02010609060101010101" charset="-122"/>
            </a:endParaRPr>
          </a:p>
          <a:p>
            <a:pPr algn="l">
              <a:buClrTx/>
              <a:buSzTx/>
              <a:buFontTx/>
              <a:buNone/>
            </a:pPr>
            <a:r>
              <a:rPr lang="en-US" altLang="zh-CN" sz="1400">
                <a:uFillTx/>
                <a:ea typeface="楷体" panose="02010609060101010101" charset="-122"/>
              </a:rPr>
              <a:t>    2. 将ietp项目的resources下的前端代码剪切到ietp_static中</a:t>
            </a:r>
            <a:endParaRPr lang="en-US" altLang="zh-CN" sz="1400">
              <a:uFillTx/>
              <a:ea typeface="楷体" panose="02010609060101010101" charset="-122"/>
            </a:endParaRPr>
          </a:p>
          <a:p>
            <a:pPr algn="l">
              <a:buClrTx/>
              <a:buSzTx/>
              <a:buFontTx/>
              <a:buNone/>
            </a:pPr>
            <a:endParaRPr lang="en-US" altLang="zh-CN" sz="1400">
              <a:uFillTx/>
              <a:ea typeface="楷体" panose="02010609060101010101" charset="-122"/>
            </a:endParaRPr>
          </a:p>
          <a:p>
            <a:pPr algn="l">
              <a:buClrTx/>
              <a:buSzTx/>
              <a:buFontTx/>
              <a:buNone/>
            </a:pPr>
            <a:r>
              <a:rPr lang="en-US" altLang="zh-CN" sz="1400">
                <a:uFillTx/>
                <a:ea typeface="楷体" panose="02010609060101010101" charset="-122"/>
              </a:rPr>
              <a:t>    3. 修改electron-quick-start中man.js的mainWindow.loadFile('ietp_static\\templates\\views\\index.html')</a:t>
            </a:r>
            <a:endParaRPr lang="en-US" altLang="zh-CN" sz="1400">
              <a:uFillTx/>
              <a:ea typeface="楷体" panose="02010609060101010101" charset="-122"/>
            </a:endParaRPr>
          </a:p>
          <a:p>
            <a:pPr algn="l">
              <a:buClrTx/>
              <a:buSzTx/>
              <a:buFontTx/>
              <a:buNone/>
            </a:pPr>
            <a:r>
              <a:rPr lang="en-US" altLang="zh-CN" sz="1400">
                <a:uFillTx/>
                <a:ea typeface="楷体" panose="02010609060101010101" charset="-122"/>
              </a:rPr>
              <a:t>        备注:  index.html: ietp的登录页面</a:t>
            </a:r>
            <a:endParaRPr lang="en-US" altLang="zh-CN" sz="1400">
              <a:uFillTx/>
              <a:ea typeface="楷体" panose="02010609060101010101" charset="-122"/>
            </a:endParaRPr>
          </a:p>
          <a:p>
            <a:pPr algn="l">
              <a:buClrTx/>
              <a:buSzTx/>
              <a:buFontTx/>
              <a:buNone/>
            </a:pPr>
            <a:endParaRPr lang="en-US" altLang="zh-CN" sz="1400">
              <a:uFillTx/>
              <a:ea typeface="楷体" panose="02010609060101010101" charset="-122"/>
            </a:endParaRPr>
          </a:p>
          <a:p>
            <a:pPr algn="l">
              <a:buClrTx/>
              <a:buSzTx/>
              <a:buFontTx/>
              <a:buNone/>
            </a:pPr>
            <a:r>
              <a:rPr lang="en-US" altLang="zh-CN" sz="1400">
                <a:uFillTx/>
                <a:ea typeface="楷体" panose="02010609060101010101" charset="-122"/>
              </a:rPr>
              <a:t>    4. 修改:  登录页面的相关的js, html , css及前端类库引用</a:t>
            </a:r>
            <a:endParaRPr lang="en-US" altLang="zh-CN" sz="1400">
              <a:uFillTx/>
              <a:ea typeface="楷体" panose="02010609060101010101" charset="-122"/>
            </a:endParaRPr>
          </a:p>
          <a:p>
            <a:pPr algn="l">
              <a:buClrTx/>
              <a:buSzTx/>
              <a:buFontTx/>
              <a:buNone/>
            </a:pPr>
            <a:r>
              <a:rPr lang="en-US" altLang="zh-CN" sz="1400">
                <a:uFillTx/>
                <a:ea typeface="楷体" panose="02010609060101010101" charset="-122"/>
              </a:rPr>
              <a:t>        修改:  登录js的请求接口, 前面加上后台服务的ip及端口</a:t>
            </a:r>
            <a:endParaRPr lang="en-US" altLang="zh-CN" sz="1400">
              <a:uFillTx/>
              <a:ea typeface="楷体" panose="02010609060101010101" charset="-122"/>
            </a:endParaRPr>
          </a:p>
          <a:p>
            <a:pPr algn="l">
              <a:buClrTx/>
              <a:buSzTx/>
              <a:buFontTx/>
              <a:buNone/>
            </a:pPr>
            <a:r>
              <a:rPr lang="en-US" altLang="zh-CN" sz="1400">
                <a:uFillTx/>
                <a:ea typeface="楷体" panose="02010609060101010101" charset="-122"/>
              </a:rPr>
              <a:t>        备注:  删除后台服务ViewController的对应方法,前端页面跳转可以使用js的方法</a:t>
            </a:r>
            <a:endParaRPr lang="en-US" altLang="zh-CN" sz="1400">
              <a:uFillTx/>
              <a:ea typeface="楷体" panose="02010609060101010101" charset="-122"/>
            </a:endParaRPr>
          </a:p>
          <a:p>
            <a:pPr algn="l">
              <a:buClrTx/>
              <a:buSzTx/>
              <a:buFontTx/>
              <a:buNone/>
            </a:pPr>
            <a:endParaRPr lang="en-US" altLang="zh-CN" sz="1400">
              <a:uFillTx/>
              <a:ea typeface="楷体" panose="02010609060101010101" charset="-122"/>
            </a:endParaRPr>
          </a:p>
          <a:p>
            <a:pPr algn="l">
              <a:buClrTx/>
              <a:buSzTx/>
              <a:buFontTx/>
              <a:buNone/>
            </a:pPr>
            <a:r>
              <a:rPr lang="en-US" altLang="zh-CN" sz="1400">
                <a:uFillTx/>
                <a:ea typeface="楷体" panose="02010609060101010101" charset="-122"/>
              </a:rPr>
              <a:t>    5. npm start启动项目</a:t>
            </a:r>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218440" y="323215"/>
            <a:ext cx="11800205" cy="4184650"/>
          </a:xfrm>
          <a:prstGeom prst="rect">
            <a:avLst/>
          </a:prstGeom>
          <a:noFill/>
        </p:spPr>
        <p:txBody>
          <a:bodyPr wrap="square" rtlCol="0" anchor="t">
            <a:spAutoFit/>
          </a:bodyPr>
          <a:p>
            <a:r>
              <a:rPr lang="en-US" altLang="zh-CN"/>
              <a:t>	</a:t>
            </a:r>
            <a:r>
              <a:rPr lang="en-US" altLang="zh-CN" sz="1400">
                <a:uFillTx/>
                <a:ea typeface="楷体" panose="02010609060101010101" charset="-122"/>
              </a:rPr>
              <a:t>			             </a:t>
            </a:r>
            <a:r>
              <a:rPr lang="en-US" altLang="zh-CN" sz="2400">
                <a:uFillTx/>
                <a:ea typeface="楷体" panose="02010609060101010101" charset="-122"/>
              </a:rPr>
              <a:t>优缺点</a:t>
            </a:r>
            <a:endParaRPr lang="en-US" altLang="zh-CN" sz="1400">
              <a:uFillTx/>
              <a:ea typeface="楷体" panose="02010609060101010101" charset="-122"/>
            </a:endParaRPr>
          </a:p>
          <a:p>
            <a:endParaRPr lang="en-US" altLang="zh-CN" sz="1400">
              <a:uFillTx/>
              <a:ea typeface="楷体" panose="02010609060101010101" charset="-122"/>
            </a:endParaRPr>
          </a:p>
          <a:p>
            <a:endParaRPr lang="en-US" altLang="zh-CN" sz="1400">
              <a:uFillTx/>
              <a:ea typeface="楷体" panose="02010609060101010101" charset="-122"/>
            </a:endParaRPr>
          </a:p>
          <a:p>
            <a:pPr algn="l">
              <a:buClrTx/>
              <a:buSzTx/>
              <a:buNone/>
            </a:pPr>
            <a:r>
              <a:rPr lang="en-US" altLang="zh-CN" sz="1400">
                <a:uFillTx/>
                <a:ea typeface="楷体" panose="02010609060101010101" charset="-122"/>
              </a:rPr>
              <a:t>优点：</a:t>
            </a:r>
            <a:endParaRPr lang="en-US" altLang="zh-CN" sz="1400">
              <a:uFillTx/>
              <a:ea typeface="楷体" panose="02010609060101010101" charset="-122"/>
            </a:endParaRPr>
          </a:p>
          <a:p>
            <a:pPr marL="0" lvl="1" algn="l">
              <a:buClrTx/>
              <a:buSzTx/>
              <a:buNone/>
            </a:pPr>
            <a:r>
              <a:rPr lang="en-US" altLang="zh-CN" sz="1400">
                <a:uFillTx/>
                <a:ea typeface="楷体" panose="02010609060101010101" charset="-122"/>
              </a:rPr>
              <a:t>        部署、升级方便。用户通过浏览器就可以访问；</a:t>
            </a:r>
            <a:endParaRPr lang="en-US" altLang="zh-CN" sz="1400">
              <a:uFillTx/>
              <a:ea typeface="楷体" panose="02010609060101010101" charset="-122"/>
            </a:endParaRPr>
          </a:p>
          <a:p>
            <a:pPr marL="0" lvl="1" algn="l">
              <a:buClrTx/>
              <a:buSzTx/>
              <a:buNone/>
            </a:pPr>
            <a:r>
              <a:rPr lang="en-US" altLang="zh-CN" sz="1400">
                <a:uFillTx/>
                <a:ea typeface="楷体" panose="02010609060101010101" charset="-122"/>
              </a:rPr>
              <a:t>        HTML/JS/CSS编写，方便且高效；</a:t>
            </a:r>
            <a:endParaRPr lang="en-US" altLang="zh-CN" sz="1400">
              <a:uFillTx/>
              <a:ea typeface="楷体" panose="02010609060101010101" charset="-122"/>
            </a:endParaRPr>
          </a:p>
          <a:p>
            <a:pPr marL="0" lvl="1" algn="l">
              <a:buClrTx/>
              <a:buSzTx/>
              <a:buNone/>
            </a:pPr>
            <a:r>
              <a:rPr lang="en-US" altLang="zh-CN" sz="1400">
                <a:uFillTx/>
                <a:ea typeface="楷体" panose="02010609060101010101" charset="-122"/>
              </a:rPr>
              <a:t>        windows、linux都支持；</a:t>
            </a:r>
            <a:endParaRPr lang="en-US" altLang="zh-CN" sz="1400">
              <a:uFillTx/>
              <a:ea typeface="楷体" panose="02010609060101010101" charset="-122"/>
            </a:endParaRPr>
          </a:p>
          <a:p>
            <a:pPr marL="0" lvl="1" algn="l">
              <a:buClrTx/>
              <a:buSzTx/>
              <a:buNone/>
            </a:pPr>
            <a:r>
              <a:rPr lang="en-US" altLang="zh-CN" sz="1400">
                <a:uFillTx/>
                <a:ea typeface="楷体" panose="02010609060101010101" charset="-122"/>
              </a:rPr>
              <a:t>       它可以帮助前端开发者在不需要学习其他语言和技能的前提下，快速开发跨平台的桌面应用</a:t>
            </a:r>
            <a:r>
              <a:rPr lang="en-US" altLang="zh-CN" sz="1400">
                <a:uFillTx/>
                <a:ea typeface="楷体" panose="02010609060101010101" charset="-122"/>
                <a:sym typeface="+mn-ea"/>
              </a:rPr>
              <a:t>；</a:t>
            </a:r>
            <a:endParaRPr lang="en-US" altLang="zh-CN" sz="1400">
              <a:uFillTx/>
              <a:ea typeface="楷体" panose="02010609060101010101" charset="-122"/>
            </a:endParaRPr>
          </a:p>
          <a:p>
            <a:pPr marL="0" lvl="1" algn="l">
              <a:buClrTx/>
              <a:buSzTx/>
              <a:buNone/>
            </a:pPr>
            <a:r>
              <a:rPr lang="en-US" altLang="zh-CN" sz="1400">
                <a:uFillTx/>
                <a:ea typeface="楷体" panose="02010609060101010101" charset="-122"/>
              </a:rPr>
              <a:t>       是目前最廉价的跨平台技术方案.</a:t>
            </a:r>
            <a:endParaRPr lang="en-US" altLang="zh-CN" sz="1400">
              <a:uFillTx/>
              <a:ea typeface="楷体" panose="02010609060101010101" charset="-122"/>
            </a:endParaRPr>
          </a:p>
          <a:p>
            <a:pPr marL="0" lvl="1" algn="l">
              <a:buClrTx/>
              <a:buSzTx/>
              <a:buNone/>
            </a:pPr>
            <a:endParaRPr lang="en-US" altLang="zh-CN" sz="1400">
              <a:uFillTx/>
              <a:ea typeface="楷体" panose="02010609060101010101" charset="-122"/>
            </a:endParaRPr>
          </a:p>
          <a:p>
            <a:pPr algn="l">
              <a:buClrTx/>
              <a:buSzTx/>
              <a:buNone/>
            </a:pPr>
            <a:r>
              <a:rPr lang="en-US" altLang="zh-CN" sz="1400">
                <a:uFillTx/>
                <a:ea typeface="楷体" panose="02010609060101010101" charset="-122"/>
              </a:rPr>
              <a:t>缺点：</a:t>
            </a:r>
            <a:endParaRPr lang="en-US" altLang="zh-CN" sz="1400">
              <a:uFillTx/>
              <a:ea typeface="楷体" panose="02010609060101010101" charset="-122"/>
            </a:endParaRPr>
          </a:p>
          <a:p>
            <a:pPr marL="0" lvl="1" algn="l">
              <a:buClrTx/>
              <a:buSzTx/>
              <a:buNone/>
            </a:pPr>
            <a:r>
              <a:rPr lang="en-US" altLang="zh-CN" sz="1400">
                <a:uFillTx/>
                <a:ea typeface="楷体" panose="02010609060101010101" charset="-122"/>
              </a:rPr>
              <a:t>        对于开发者：打出来的包太大,最小的应用安装包也要几十兆大小</a:t>
            </a:r>
            <a:r>
              <a:rPr lang="zh-CN" altLang="en-US" sz="1400">
                <a:uFillTx/>
                <a:ea typeface="楷体" panose="02010609060101010101" charset="-122"/>
              </a:rPr>
              <a:t>耗资源</a:t>
            </a:r>
            <a:r>
              <a:rPr lang="en-US" altLang="zh-CN" sz="1400">
                <a:uFillTx/>
                <a:ea typeface="楷体" panose="02010609060101010101" charset="-122"/>
              </a:rPr>
              <a:t>（很显然，即便是一个空包，也至少包含了一个浏览</a:t>
            </a:r>
            <a:endParaRPr lang="en-US" altLang="zh-CN" sz="1400">
              <a:uFillTx/>
              <a:ea typeface="楷体" panose="02010609060101010101" charset="-122"/>
            </a:endParaRPr>
          </a:p>
          <a:p>
            <a:pPr marL="0" lvl="1" algn="l">
              <a:buClrTx/>
              <a:buSzTx/>
              <a:buNone/>
            </a:pPr>
            <a:r>
              <a:rPr lang="en-US" altLang="zh-CN" sz="1400">
                <a:uFillTx/>
                <a:ea typeface="楷体" panose="02010609060101010101" charset="-122"/>
              </a:rPr>
              <a:t>	           器的体积,每多开一个 electron app 就相当于多开了一个浏览器)；</a:t>
            </a:r>
            <a:endParaRPr lang="en-US" altLang="zh-CN" sz="1400">
              <a:uFillTx/>
              <a:ea typeface="楷体" panose="02010609060101010101" charset="-122"/>
            </a:endParaRPr>
          </a:p>
          <a:p>
            <a:pPr marL="0" lvl="1" algn="l">
              <a:buClrTx/>
              <a:buSzTx/>
              <a:buNone/>
            </a:pPr>
            <a:r>
              <a:rPr lang="en-US" altLang="zh-CN" sz="1400">
                <a:uFillTx/>
                <a:ea typeface="楷体" panose="02010609060101010101" charset="-122"/>
              </a:rPr>
              <a:t>        对于开发者：有些应用，必须指定浏览器或版本；</a:t>
            </a:r>
            <a:endParaRPr lang="en-US" altLang="zh-CN" sz="1400">
              <a:uFillTx/>
              <a:ea typeface="楷体" panose="02010609060101010101" charset="-122"/>
            </a:endParaRPr>
          </a:p>
          <a:p>
            <a:pPr marL="0" lvl="1" algn="l">
              <a:buClrTx/>
              <a:buSzTx/>
              <a:buNone/>
            </a:pPr>
            <a:r>
              <a:rPr lang="en-US" altLang="zh-CN" sz="1400">
                <a:uFillTx/>
                <a:ea typeface="楷体" panose="02010609060101010101" charset="-122"/>
              </a:rPr>
              <a:t>        对于开发者：</a:t>
            </a:r>
            <a:r>
              <a:rPr lang="en-US" altLang="zh-CN" sz="1400">
                <a:uFillTx/>
                <a:ea typeface="楷体" panose="02010609060101010101" charset="-122"/>
                <a:sym typeface="+mn-ea"/>
              </a:rPr>
              <a:t>不支持XP系统，Node.js并不支持XP系统</a:t>
            </a:r>
            <a:r>
              <a:rPr lang="en-US" altLang="zh-CN" sz="1400">
                <a:uFillTx/>
                <a:ea typeface="楷体" panose="02010609060101010101" charset="-122"/>
              </a:rPr>
              <a:t>;</a:t>
            </a:r>
            <a:endParaRPr lang="en-US" altLang="zh-CN" sz="1400">
              <a:uFillTx/>
              <a:ea typeface="楷体" panose="02010609060101010101" charset="-122"/>
            </a:endParaRPr>
          </a:p>
          <a:p>
            <a:pPr marL="0" lvl="1" algn="l">
              <a:buClrTx/>
              <a:buSzTx/>
              <a:buNone/>
            </a:pPr>
            <a:r>
              <a:rPr lang="en-US" altLang="zh-CN" sz="1400">
                <a:uFillTx/>
                <a:ea typeface="楷体" panose="02010609060101010101" charset="-122"/>
                <a:sym typeface="+mn-ea"/>
              </a:rPr>
              <a:t>        对于用户： 传统行业中，尤其在专业工具软件方面，觉得web应用没有桌面应用用起来踏实;</a:t>
            </a:r>
            <a:endParaRPr lang="zh-CN" altLang="en-US" sz="1600"/>
          </a:p>
          <a:p>
            <a:pPr marL="0" lvl="1" algn="l">
              <a:buClrTx/>
              <a:buSzTx/>
              <a:buNone/>
            </a:pPr>
            <a:endParaRPr lang="zh-CN" altLang="en-US" sz="1600"/>
          </a:p>
          <a:p>
            <a:pPr marL="0" lvl="1" algn="l">
              <a:buClrTx/>
              <a:buSzTx/>
              <a:buNone/>
            </a:pPr>
            <a:endParaRPr lang="zh-CN" altLang="en-US" sz="1600"/>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直角三角形 7"/>
          <p:cNvSpPr/>
          <p:nvPr/>
        </p:nvSpPr>
        <p:spPr>
          <a:xfrm flipH="1">
            <a:off x="3505198" y="4991450"/>
            <a:ext cx="8686801" cy="1866549"/>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直角三角形 6"/>
          <p:cNvSpPr/>
          <p:nvPr/>
        </p:nvSpPr>
        <p:spPr>
          <a:xfrm>
            <a:off x="0" y="3900488"/>
            <a:ext cx="8340898" cy="2957512"/>
          </a:xfrm>
          <a:prstGeom prst="rtTriangle">
            <a:avLst/>
          </a:prstGeom>
          <a:solidFill>
            <a:srgbClr val="DDE9E8">
              <a:alpha val="5607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3" name="Capo Productions - Journey.mp3">
            <a:hlinkClick r:id="" action="ppaction://media"/>
          </p:cNvPr>
          <p:cNvPicPr>
            <a:picLocks noChangeAspect="1"/>
          </p:cNvPicPr>
          <p:nvPr>
            <a:videoFile r:link="rId1"/>
            <p:extLst>
              <p:ext uri="{DAA4B4D4-6D71-4841-9C94-3DE7FCFB9230}">
                <p14:media xmlns:p14="http://schemas.microsoft.com/office/powerpoint/2010/main" r:embed="rId2"/>
              </p:ext>
            </p:extLst>
          </p:nvPr>
        </p:nvPicPr>
        <p:blipFill>
          <a:blip r:embed="rId3"/>
          <a:stretch>
            <a:fillRect/>
          </a:stretch>
        </p:blipFill>
        <p:spPr>
          <a:xfrm>
            <a:off x="203200" y="-933824"/>
            <a:ext cx="812800" cy="812800"/>
          </a:xfrm>
          <a:prstGeom prst="rect">
            <a:avLst/>
          </a:prstGeom>
        </p:spPr>
      </p:pic>
      <p:pic>
        <p:nvPicPr>
          <p:cNvPr id="1031" name="Picture 7" descr="E:\VI\万禾数字.png"/>
          <p:cNvPicPr>
            <a:picLocks noChangeAspect="1" noChangeArrowheads="1"/>
          </p:cNvPicPr>
          <p:nvPr/>
        </p:nvPicPr>
        <p:blipFill>
          <a:blip r:embed="rId4"/>
          <a:srcRect/>
          <a:stretch>
            <a:fillRect/>
          </a:stretch>
        </p:blipFill>
        <p:spPr bwMode="auto">
          <a:xfrm>
            <a:off x="8536196" y="6123963"/>
            <a:ext cx="3655803" cy="734036"/>
          </a:xfrm>
          <a:prstGeom prst="rect">
            <a:avLst/>
          </a:prstGeom>
          <a:noFill/>
        </p:spPr>
      </p:pic>
      <p:pic>
        <p:nvPicPr>
          <p:cNvPr id="1034" name="Picture 10" descr="E:\VI\500576297.png"/>
          <p:cNvPicPr>
            <a:picLocks noChangeAspect="1" noChangeArrowheads="1"/>
          </p:cNvPicPr>
          <p:nvPr/>
        </p:nvPicPr>
        <p:blipFill>
          <a:blip r:embed="rId5"/>
          <a:srcRect/>
          <a:stretch>
            <a:fillRect/>
          </a:stretch>
        </p:blipFill>
        <p:spPr bwMode="auto">
          <a:xfrm>
            <a:off x="0" y="4311941"/>
            <a:ext cx="5416063" cy="2546059"/>
          </a:xfrm>
          <a:prstGeom prst="rect">
            <a:avLst/>
          </a:prstGeom>
          <a:noFill/>
          <a:effectLst>
            <a:outerShdw blurRad="114300" dist="76200" dir="2700000" algn="ctr" rotWithShape="0">
              <a:schemeClr val="accent2">
                <a:lumMod val="75000"/>
                <a:alpha val="45000"/>
              </a:schemeClr>
            </a:outerShdw>
          </a:effectLst>
        </p:spPr>
      </p:pic>
      <p:sp>
        <p:nvSpPr>
          <p:cNvPr id="24" name="文本框 8"/>
          <p:cNvSpPr txBox="1"/>
          <p:nvPr/>
        </p:nvSpPr>
        <p:spPr>
          <a:xfrm>
            <a:off x="4041412" y="2718034"/>
            <a:ext cx="4494784" cy="707886"/>
          </a:xfrm>
          <a:prstGeom prst="rect">
            <a:avLst/>
          </a:prstGeom>
          <a:noFill/>
        </p:spPr>
        <p:txBody>
          <a:bodyPr wrap="square" rtlCol="0">
            <a:spAutoFit/>
          </a:bodyPr>
          <a:lstStyle/>
          <a:p>
            <a:r>
              <a:rPr kumimoji="1" lang="zh-CN" altLang="en-US" sz="400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汇报完毕 感谢</a:t>
            </a:r>
            <a:r>
              <a:rPr kumimoji="1" lang="zh-CN" altLang="en-US" sz="4000" dirty="0" smtClean="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rPr>
              <a:t>聆听</a:t>
            </a:r>
            <a:endParaRPr kumimoji="1" lang="zh-CN" altLang="en-US" sz="4000" dirty="0">
              <a:solidFill>
                <a:schemeClr val="tx1">
                  <a:lumMod val="75000"/>
                  <a:lumOff val="25000"/>
                </a:schemeClr>
              </a:solidFill>
              <a:latin typeface="微软雅黑" panose="020B0503020204020204" charset="-122"/>
              <a:ea typeface="微软雅黑" panose="020B0503020204020204" charset="-122"/>
              <a:cs typeface="微软雅黑" panose="020B0503020204020204" charset="-122"/>
            </a:endParaRPr>
          </a:p>
        </p:txBody>
      </p:sp>
      <p:pic>
        <p:nvPicPr>
          <p:cNvPr id="12" name="Picture 2" descr="E:\VI\552348.png"/>
          <p:cNvPicPr>
            <a:picLocks noChangeAspect="1" noChangeArrowheads="1"/>
          </p:cNvPicPr>
          <p:nvPr/>
        </p:nvPicPr>
        <p:blipFill>
          <a:blip r:embed="rId6"/>
          <a:srcRect/>
          <a:stretch>
            <a:fillRect/>
          </a:stretch>
        </p:blipFill>
        <p:spPr bwMode="auto">
          <a:xfrm>
            <a:off x="5416063" y="0"/>
            <a:ext cx="6775938" cy="2038525"/>
          </a:xfrm>
          <a:prstGeom prst="rect">
            <a:avLst/>
          </a:prstGeom>
          <a:noFill/>
          <a:effectLst>
            <a:outerShdw blurRad="127000" dist="50800" dir="2700000" algn="ctr" rotWithShape="0">
              <a:schemeClr val="accent2">
                <a:lumMod val="75000"/>
                <a:alpha val="41000"/>
              </a:schemeClr>
            </a:outerShdw>
          </a:effectLst>
        </p:spPr>
      </p:pic>
      <p:pic>
        <p:nvPicPr>
          <p:cNvPr id="9" name="Picture 3" descr="E:\VI\WHAT_2.png"/>
          <p:cNvPicPr>
            <a:picLocks noChangeAspect="1" noChangeArrowheads="1"/>
          </p:cNvPicPr>
          <p:nvPr/>
        </p:nvPicPr>
        <p:blipFill>
          <a:blip r:embed="rId7"/>
          <a:srcRect/>
          <a:stretch>
            <a:fillRect/>
          </a:stretch>
        </p:blipFill>
        <p:spPr bwMode="auto">
          <a:xfrm>
            <a:off x="352338" y="327661"/>
            <a:ext cx="898407" cy="837083"/>
          </a:xfrm>
          <a:prstGeom prst="rect">
            <a:avLst/>
          </a:prstGeom>
          <a:noFill/>
          <a:effectLst>
            <a:outerShdw blurRad="127000" dist="76200" dir="2700000" algn="tl" rotWithShape="0">
              <a:schemeClr val="accent2">
                <a:alpha val="40000"/>
              </a:schemeClr>
            </a:outerShdw>
          </a:effectLst>
        </p:spPr>
      </p:pic>
      <p:pic>
        <p:nvPicPr>
          <p:cNvPr id="10" name="Picture 4" descr="E:\VI\WHAT_big.png"/>
          <p:cNvPicPr>
            <a:picLocks noChangeAspect="1" noChangeArrowheads="1"/>
          </p:cNvPicPr>
          <p:nvPr/>
        </p:nvPicPr>
        <p:blipFill>
          <a:blip r:embed="rId8"/>
          <a:srcRect/>
          <a:stretch>
            <a:fillRect/>
          </a:stretch>
        </p:blipFill>
        <p:spPr bwMode="auto">
          <a:xfrm>
            <a:off x="1250745" y="746203"/>
            <a:ext cx="1014283" cy="337055"/>
          </a:xfrm>
          <a:prstGeom prst="rect">
            <a:avLst/>
          </a:prstGeom>
          <a:noFill/>
          <a:effectLst>
            <a:outerShdw blurRad="50800" dist="38100" dir="2700000" algn="tl" rotWithShape="0">
              <a:schemeClr val="accent2">
                <a:alpha val="61000"/>
              </a:schemeClr>
            </a:outerShdw>
          </a:effectLst>
        </p:spPr>
      </p:pic>
    </p:spTree>
  </p:cSld>
  <p:clrMapOvr>
    <a:masterClrMapping/>
  </p:clrMapOvr>
  <mc:AlternateContent xmlns:mc="http://schemas.openxmlformats.org/markup-compatibility/2006">
    <mc:Choice xmlns:p14="http://schemas.microsoft.com/office/powerpoint/2010/main" Requires="p14">
      <p:transition spd="slow" p14:dur="4000" advTm="2000">
        <p14:vortex dir="r"/>
      </p:transition>
    </mc:Choice>
    <mc:Fallback>
      <p:transition spd="slow"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par>
                          <p:cTn id="7" fill="hold">
                            <p:stCondLst>
                              <p:cond delay="0"/>
                            </p:stCondLst>
                            <p:childTnLst>
                              <p:par>
                                <p:cTn id="8" presetID="18" presetClass="entr" presetSubtype="12"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strips(downLeft)">
                                      <p:cBhvr>
                                        <p:cTn id="10" dur="500"/>
                                        <p:tgtEl>
                                          <p:spTgt spid="7"/>
                                        </p:tgtEl>
                                      </p:cBhvr>
                                    </p:animEffect>
                                  </p:childTnLst>
                                </p:cTn>
                              </p:par>
                              <p:par>
                                <p:cTn id="11" presetID="18" presetClass="entr" presetSubtype="12"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strips(downLeft)">
                                      <p:cBhvr>
                                        <p:cTn id="13" dur="500"/>
                                        <p:tgtEl>
                                          <p:spTgt spid="8"/>
                                        </p:tgtEl>
                                      </p:cBhvr>
                                    </p:animEffect>
                                  </p:childTnLst>
                                </p:cTn>
                              </p:par>
                              <p:par>
                                <p:cTn id="14" presetID="56" presetClass="entr" presetSubtype="0" fill="hold" grpId="0" nodeType="withEffect">
                                  <p:stCondLst>
                                    <p:cond delay="0"/>
                                  </p:stCondLst>
                                  <p:iterate type="lt">
                                    <p:tmPct val="10000"/>
                                  </p:iterate>
                                  <p:childTnLst>
                                    <p:set>
                                      <p:cBhvr>
                                        <p:cTn id="15" dur="1" fill="hold">
                                          <p:stCondLst>
                                            <p:cond delay="0"/>
                                          </p:stCondLst>
                                        </p:cTn>
                                        <p:tgtEl>
                                          <p:spTgt spid="24"/>
                                        </p:tgtEl>
                                        <p:attrNameLst>
                                          <p:attrName>style.visibility</p:attrName>
                                        </p:attrNameLst>
                                      </p:cBhvr>
                                      <p:to>
                                        <p:strVal val="visible"/>
                                      </p:to>
                                    </p:set>
                                    <p:anim by="(-#ppt_w*2)" calcmode="lin" valueType="num">
                                      <p:cBhvr rctx="PPT">
                                        <p:cTn id="16" dur="250" autoRev="1" fill="hold">
                                          <p:stCondLst>
                                            <p:cond delay="0"/>
                                          </p:stCondLst>
                                        </p:cTn>
                                        <p:tgtEl>
                                          <p:spTgt spid="24"/>
                                        </p:tgtEl>
                                        <p:attrNameLst>
                                          <p:attrName>ppt_w</p:attrName>
                                        </p:attrNameLst>
                                      </p:cBhvr>
                                    </p:anim>
                                    <p:anim by="(#ppt_w*0.50)" calcmode="lin" valueType="num">
                                      <p:cBhvr>
                                        <p:cTn id="17" dur="250" decel="50000" autoRev="1" fill="hold">
                                          <p:stCondLst>
                                            <p:cond delay="0"/>
                                          </p:stCondLst>
                                        </p:cTn>
                                        <p:tgtEl>
                                          <p:spTgt spid="24"/>
                                        </p:tgtEl>
                                        <p:attrNameLst>
                                          <p:attrName>ppt_x</p:attrName>
                                        </p:attrNameLst>
                                      </p:cBhvr>
                                    </p:anim>
                                    <p:anim from="(-#ppt_h/2)" to="(#ppt_y)" calcmode="lin" valueType="num">
                                      <p:cBhvr>
                                        <p:cTn id="18" dur="500" fill="hold">
                                          <p:stCondLst>
                                            <p:cond delay="0"/>
                                          </p:stCondLst>
                                        </p:cTn>
                                        <p:tgtEl>
                                          <p:spTgt spid="24"/>
                                        </p:tgtEl>
                                        <p:attrNameLst>
                                          <p:attrName>ppt_y</p:attrName>
                                        </p:attrNameLst>
                                      </p:cBhvr>
                                    </p:anim>
                                    <p:animRot by="21600000">
                                      <p:cBhvr>
                                        <p:cTn id="19" dur="500" fill="hold">
                                          <p:stCondLst>
                                            <p:cond delay="0"/>
                                          </p:stCondLst>
                                        </p:cTn>
                                        <p:tgtEl>
                                          <p:spTgt spid="24"/>
                                        </p:tgtEl>
                                        <p:attrNameLst>
                                          <p:attrName>r</p:attrName>
                                        </p:attrNameLst>
                                      </p:cBhvr>
                                    </p:animRot>
                                  </p:childTnLst>
                                </p:cTn>
                              </p:par>
                              <p:par>
                                <p:cTn id="20" presetID="47" presetClass="entr" presetSubtype="0" fill="hold"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anim calcmode="lin" valueType="num">
                                      <p:cBhvr>
                                        <p:cTn id="23" dur="500" fill="hold"/>
                                        <p:tgtEl>
                                          <p:spTgt spid="12"/>
                                        </p:tgtEl>
                                        <p:attrNameLst>
                                          <p:attrName>ppt_x</p:attrName>
                                        </p:attrNameLst>
                                      </p:cBhvr>
                                      <p:tavLst>
                                        <p:tav tm="0">
                                          <p:val>
                                            <p:strVal val="#ppt_x"/>
                                          </p:val>
                                        </p:tav>
                                        <p:tav tm="100000">
                                          <p:val>
                                            <p:strVal val="#ppt_x"/>
                                          </p:val>
                                        </p:tav>
                                      </p:tavLst>
                                    </p:anim>
                                    <p:anim calcmode="lin" valueType="num">
                                      <p:cBhvr>
                                        <p:cTn id="24" dur="500" fill="hold"/>
                                        <p:tgtEl>
                                          <p:spTgt spid="12"/>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034"/>
                                        </p:tgtEl>
                                        <p:attrNameLst>
                                          <p:attrName>style.visibility</p:attrName>
                                        </p:attrNameLst>
                                      </p:cBhvr>
                                      <p:to>
                                        <p:strVal val="visible"/>
                                      </p:to>
                                    </p:set>
                                    <p:animEffect transition="in" filter="fade">
                                      <p:cBhvr>
                                        <p:cTn id="27" dur="500"/>
                                        <p:tgtEl>
                                          <p:spTgt spid="1034"/>
                                        </p:tgtEl>
                                      </p:cBhvr>
                                    </p:animEffect>
                                    <p:anim calcmode="lin" valueType="num">
                                      <p:cBhvr>
                                        <p:cTn id="28" dur="500" fill="hold"/>
                                        <p:tgtEl>
                                          <p:spTgt spid="1034"/>
                                        </p:tgtEl>
                                        <p:attrNameLst>
                                          <p:attrName>ppt_x</p:attrName>
                                        </p:attrNameLst>
                                      </p:cBhvr>
                                      <p:tavLst>
                                        <p:tav tm="0">
                                          <p:val>
                                            <p:strVal val="#ppt_x"/>
                                          </p:val>
                                        </p:tav>
                                        <p:tav tm="100000">
                                          <p:val>
                                            <p:strVal val="#ppt_x"/>
                                          </p:val>
                                        </p:tav>
                                      </p:tavLst>
                                    </p:anim>
                                    <p:anim calcmode="lin" valueType="num">
                                      <p:cBhvr>
                                        <p:cTn id="29" dur="500" fill="hold"/>
                                        <p:tgtEl>
                                          <p:spTgt spid="10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30" repeatCount="indefinite" fill="remove" display="0">
                  <p:stCondLst>
                    <p:cond delay="indefinite"/>
                  </p:stCondLst>
                  <p:endCondLst>
                    <p:cond evt="onStopAudio" delay="0">
                      <p:tgtEl>
                        <p:sldTgt/>
                      </p:tgtEl>
                    </p:cond>
                  </p:endCondLst>
                </p:cTn>
                <p:tgtEl>
                  <p:spTgt spid="13"/>
                </p:tgtEl>
              </p:cMediaNode>
            </p:video>
          </p:childTnLst>
        </p:cTn>
      </p:par>
    </p:tnLst>
    <p:bldLst>
      <p:bldP spid="8" grpId="0" animBg="1"/>
      <p:bldP spid="7" grpId="0" animBg="1"/>
      <p:bldP spid="2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876935" y="278130"/>
            <a:ext cx="8752205" cy="6123940"/>
          </a:xfrm>
          <a:prstGeom prst="rect">
            <a:avLst/>
          </a:prstGeom>
          <a:noFill/>
        </p:spPr>
        <p:txBody>
          <a:bodyPr wrap="square" rtlCol="0" anchor="t">
            <a:spAutoFit/>
          </a:bodyPr>
          <a:p>
            <a:r>
              <a:rPr lang="en-US" altLang="zh-CN"/>
              <a:t>   				 </a:t>
            </a:r>
            <a:r>
              <a:rPr lang="zh-CN" altLang="en-US" sz="2400">
                <a:uFillTx/>
                <a:ea typeface="楷体" panose="02010609060101010101" charset="-122"/>
              </a:rPr>
              <a:t>简介</a:t>
            </a:r>
            <a:endParaRPr lang="en-US" altLang="zh-CN"/>
          </a:p>
          <a:p>
            <a:endParaRPr lang="zh-CN" altLang="en-US" sz="1600">
              <a:solidFill>
                <a:schemeClr val="tx1"/>
              </a:solidFill>
              <a:uFillTx/>
              <a:ea typeface="微软雅黑" panose="020B0503020204020204" charset="-122"/>
            </a:endParaRPr>
          </a:p>
          <a:p>
            <a:pPr algn="l">
              <a:buClrTx/>
              <a:buSzTx/>
              <a:buFontTx/>
            </a:pPr>
            <a:r>
              <a:rPr lang="en-US" altLang="zh-CN" sz="1600">
                <a:solidFill>
                  <a:schemeClr val="tx1"/>
                </a:solidFill>
                <a:uFillTx/>
                <a:ea typeface="楷体" panose="02010609060101010101" charset="-122"/>
              </a:rPr>
              <a:t>Electron是由Github开发，用HTML，CSS和JavaScript来构建跨平台桌面应用程序的一个开源库。</a:t>
            </a:r>
            <a:endParaRPr lang="en-US" altLang="zh-CN" sz="1600">
              <a:solidFill>
                <a:schemeClr val="tx1"/>
              </a:solidFill>
              <a:uFillTx/>
              <a:ea typeface="楷体" panose="02010609060101010101" charset="-122"/>
            </a:endParaRPr>
          </a:p>
          <a:p>
            <a:pPr algn="l">
              <a:buClrTx/>
              <a:buSzTx/>
              <a:buFontTx/>
            </a:pPr>
            <a:r>
              <a:rPr lang="en-US" altLang="zh-CN" sz="1600">
                <a:solidFill>
                  <a:schemeClr val="tx1"/>
                </a:solidFill>
                <a:uFillTx/>
                <a:ea typeface="楷体" panose="02010609060101010101" charset="-122"/>
              </a:rPr>
              <a:t>可以利用 Web技术开发跨平台桌面应用的框架，最初是 Github 发布的 Atom 编辑器衍生出的 Atom Shell，后更名为 Electron。 Electron通过将Chromium和Node.js合并到同一个运行时环境中，并将其打包为Mac，Windows和Linux系统下的应用来实现这一目的,</a:t>
            </a:r>
            <a:r>
              <a:rPr lang="zh-CN" altLang="en-US" sz="1600">
                <a:solidFill>
                  <a:schemeClr val="tx1"/>
                </a:solidFill>
                <a:uFillTx/>
                <a:ea typeface="楷体" panose="02010609060101010101" charset="-122"/>
              </a:rPr>
              <a:t>简单来说</a:t>
            </a:r>
            <a:r>
              <a:rPr lang="en-US" altLang="zh-CN" sz="1600">
                <a:solidFill>
                  <a:schemeClr val="tx1"/>
                </a:solidFill>
                <a:uFillTx/>
                <a:ea typeface="楷体" panose="02010609060101010101" charset="-122"/>
              </a:rPr>
              <a:t>,</a:t>
            </a:r>
            <a:r>
              <a:rPr lang="zh-CN" altLang="en-US" sz="1600">
                <a:solidFill>
                  <a:schemeClr val="tx1"/>
                </a:solidFill>
                <a:uFillTx/>
                <a:ea typeface="楷体" panose="02010609060101010101" charset="-122"/>
              </a:rPr>
              <a:t>就是把 chrome内核和你的项目文件打包成一个程序</a:t>
            </a:r>
            <a:r>
              <a:rPr lang="en-US" altLang="zh-CN" sz="1600">
                <a:solidFill>
                  <a:schemeClr val="tx1"/>
                </a:solidFill>
                <a:uFillTx/>
                <a:ea typeface="楷体" panose="02010609060101010101" charset="-122"/>
              </a:rPr>
              <a:t>。</a:t>
            </a:r>
            <a:endParaRPr lang="en-US" altLang="zh-CN" sz="1600">
              <a:solidFill>
                <a:schemeClr val="tx1"/>
              </a:solidFill>
              <a:uFillTx/>
              <a:ea typeface="楷体" panose="02010609060101010101" charset="-122"/>
            </a:endParaRPr>
          </a:p>
          <a:p>
            <a:pPr algn="l">
              <a:buClrTx/>
              <a:buSzTx/>
              <a:buFontTx/>
            </a:pPr>
            <a:endParaRPr lang="en-US" altLang="zh-CN" sz="1600">
              <a:solidFill>
                <a:schemeClr val="tx1"/>
              </a:solidFill>
              <a:uFillTx/>
              <a:ea typeface="楷体" panose="02010609060101010101" charset="-122"/>
            </a:endParaRPr>
          </a:p>
          <a:p>
            <a:pPr algn="l">
              <a:buClrTx/>
              <a:buSzTx/>
              <a:buFontTx/>
            </a:pPr>
            <a:r>
              <a:rPr lang="en-US" altLang="zh-CN" sz="1600">
                <a:solidFill>
                  <a:schemeClr val="tx1"/>
                </a:solidFill>
                <a:uFillTx/>
                <a:ea typeface="楷体" panose="02010609060101010101" charset="-122"/>
              </a:rPr>
              <a:t>截止2019-3-11： electron Github的 star已经达到70828，那么他的用户量可能已经有100多万了。还有大家知道的github的atom编辑器、微软的vscode编辑器，包括阿里内部的一些软件也是用 electron 开发的</a:t>
            </a:r>
            <a:r>
              <a:rPr lang="en-US" altLang="zh-CN" sz="1600">
                <a:solidFill>
                  <a:schemeClr val="tx1"/>
                </a:solidFill>
                <a:uFillTx/>
                <a:ea typeface="楷体" panose="02010609060101010101" charset="-122"/>
                <a:sym typeface="+mn-ea"/>
              </a:rPr>
              <a:t>。</a:t>
            </a:r>
            <a:endParaRPr lang="zh-CN" altLang="en-US" sz="1600">
              <a:solidFill>
                <a:schemeClr val="tx1"/>
              </a:solidFill>
              <a:uFillTx/>
              <a:ea typeface="楷体" panose="02010609060101010101" charset="-122"/>
              <a:sym typeface="+mn-ea"/>
            </a:endParaRPr>
          </a:p>
          <a:p>
            <a:endParaRPr lang="zh-CN" altLang="en-US" sz="1600">
              <a:solidFill>
                <a:schemeClr val="tx1"/>
              </a:solidFill>
              <a:uFillTx/>
              <a:ea typeface="楷体" panose="02010609060101010101" charset="-122"/>
              <a:sym typeface="+mn-ea"/>
            </a:endParaRPr>
          </a:p>
          <a:p>
            <a:r>
              <a:rPr lang="en-US" altLang="zh-CN" sz="1600">
                <a:solidFill>
                  <a:schemeClr val="tx1"/>
                </a:solidFill>
                <a:uFillTx/>
                <a:ea typeface="楷体" panose="02010609060101010101" charset="-122"/>
              </a:rPr>
              <a:t>1. 可以用 Web 前端技术开发跨平台的桌面客户端</a:t>
            </a:r>
            <a:endParaRPr lang="en-US" altLang="zh-CN" sz="1600">
              <a:solidFill>
                <a:schemeClr val="tx1"/>
              </a:solidFill>
              <a:uFillTx/>
              <a:ea typeface="楷体" panose="02010609060101010101" charset="-122"/>
            </a:endParaRPr>
          </a:p>
          <a:p>
            <a:r>
              <a:rPr lang="en-US" altLang="zh-CN" sz="1600">
                <a:solidFill>
                  <a:schemeClr val="tx1"/>
                </a:solidFill>
                <a:uFillTx/>
                <a:ea typeface="楷体" panose="02010609060101010101" charset="-122"/>
              </a:rPr>
              <a:t>​</a:t>
            </a:r>
            <a:endParaRPr lang="en-US" altLang="zh-CN" sz="1600">
              <a:solidFill>
                <a:schemeClr val="tx1"/>
              </a:solidFill>
              <a:uFillTx/>
              <a:ea typeface="楷体" panose="02010609060101010101" charset="-122"/>
            </a:endParaRPr>
          </a:p>
          <a:p>
            <a:r>
              <a:rPr lang="en-US" altLang="zh-CN" sz="1600">
                <a:solidFill>
                  <a:schemeClr val="tx1"/>
                </a:solidFill>
                <a:uFillTx/>
                <a:ea typeface="楷体" panose="02010609060101010101" charset="-122"/>
              </a:rPr>
              <a:t>这是 Electron 最迷人的地方，究其根本是因为它是建立在「Chromium」和「Node」之上的，一个负责界面，一个负责背后的逻辑，典型的「你负责貌美如花，我负责赚钱养家」，为什么 Electron 能够开发跨平台的桌面应用也就可以理解了。</a:t>
            </a:r>
            <a:endParaRPr lang="en-US" altLang="zh-CN" sz="1600">
              <a:solidFill>
                <a:schemeClr val="tx1"/>
              </a:solidFill>
              <a:uFillTx/>
              <a:ea typeface="楷体" panose="02010609060101010101" charset="-122"/>
            </a:endParaRPr>
          </a:p>
          <a:p>
            <a:r>
              <a:rPr lang="en-US" altLang="zh-CN" sz="1600">
                <a:solidFill>
                  <a:schemeClr val="tx1"/>
                </a:solidFill>
                <a:uFillTx/>
                <a:ea typeface="楷体" panose="02010609060101010101" charset="-122"/>
              </a:rPr>
              <a:t>​</a:t>
            </a:r>
            <a:endParaRPr lang="en-US" altLang="zh-CN" sz="1600">
              <a:solidFill>
                <a:schemeClr val="tx1"/>
              </a:solidFill>
              <a:uFillTx/>
              <a:ea typeface="楷体" panose="02010609060101010101" charset="-122"/>
            </a:endParaRPr>
          </a:p>
          <a:p>
            <a:r>
              <a:rPr lang="en-US" altLang="zh-CN" sz="1600">
                <a:solidFill>
                  <a:schemeClr val="tx1"/>
                </a:solidFill>
                <a:uFillTx/>
                <a:ea typeface="楷体" panose="02010609060101010101" charset="-122"/>
              </a:rPr>
              <a:t>而对于前端开发来说，「不要和老夫说什么 C++，Java，老夫行走江湖就一把 JS，遇到需求就是干」。前端开发可以用自己熟悉的方式去写应用界面，逻辑部分也还是 JS，如果你精通 Node 后端，那后端也可以插一脚，「鸟枪换大炮」，你开发客户端的能力有一种「忽如一夜春风来」的感觉。</a:t>
            </a:r>
            <a:endParaRPr lang="en-US" altLang="zh-CN" sz="1600">
              <a:solidFill>
                <a:schemeClr val="tx1"/>
              </a:solidFill>
              <a:uFillTx/>
              <a:ea typeface="楷体" panose="02010609060101010101" charset="-122"/>
            </a:endParaRPr>
          </a:p>
          <a:p>
            <a:endParaRPr lang="en-US" altLang="zh-CN" sz="1600">
              <a:solidFill>
                <a:schemeClr val="tx1"/>
              </a:solidFill>
              <a:uFillTx/>
              <a:ea typeface="楷体" panose="02010609060101010101" charset="-122"/>
            </a:endParaRPr>
          </a:p>
          <a:p>
            <a:endParaRPr lang="en-US" altLang="zh-CN" sz="1600">
              <a:solidFill>
                <a:schemeClr val="tx1"/>
              </a:solidFill>
              <a:uFillTx/>
              <a:ea typeface="楷体" panose="02010609060101010101" charset="-122"/>
              <a:sym typeface="+mn-ea"/>
            </a:endParaRPr>
          </a:p>
        </p:txBody>
      </p:sp>
    </p:spTree>
    <p:custDataLst>
      <p:tags r:id="rId1"/>
    </p:custDataLst>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357505" y="474980"/>
            <a:ext cx="9648190" cy="5754370"/>
          </a:xfrm>
          <a:prstGeom prst="rect">
            <a:avLst/>
          </a:prstGeom>
          <a:noFill/>
        </p:spPr>
        <p:txBody>
          <a:bodyPr wrap="square" rtlCol="0" anchor="t">
            <a:spAutoFit/>
          </a:bodyPr>
          <a:p>
            <a:pPr algn="l">
              <a:buClrTx/>
              <a:buSzTx/>
              <a:buNone/>
            </a:pPr>
            <a:r>
              <a:rPr lang="en-US" altLang="zh-CN" sz="1600">
                <a:uFillTx/>
                <a:ea typeface="楷体" panose="02010609060101010101" charset="-122"/>
                <a:sym typeface="+mn-ea"/>
              </a:rPr>
              <a:t>但是，不同系统间还是会有很大的不同，「同一套代码，编译出跨平台的多个客户端」，话是这么说，但你得因为系统的不同做一些额外的处理，以使得打包出的不同系统下的应用都可以正常工作，这可能是一些「if - else」的成本，但相比于那80%都能完全复用的代码，这些成本已经很小了</a:t>
            </a: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r>
              <a:rPr lang="en-US" altLang="zh-CN" sz="1600">
                <a:uFillTx/>
                <a:ea typeface="楷体" panose="02010609060101010101" charset="-122"/>
              </a:rPr>
              <a:t>综上所述，一个 Web 前端开发者可以花很少的成本去上手 Electron，而相比于以前开发多平台客户端的成本，利用 ELectron 开发多平台客户端的成本是极低的。</a:t>
            </a: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r>
              <a:rPr lang="en-US" altLang="zh-CN" sz="1600">
                <a:uFillTx/>
                <a:ea typeface="楷体" panose="02010609060101010101" charset="-122"/>
              </a:rPr>
              <a:t>2. 可以从 Node 的生态获得极大的助力</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因为 Electron 是基于 Node 的，意味着，Node 这个大生态下的模块，Electron 也都可以用，这减少了很多造轮子的时间，你要写一些逻辑将首先思考有没有成熟的模块可以引入，而不是自己吭哧吭哧闭门造车，自己造时间精力会大量得被消耗，上路还可能翻车。</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Electron 从 Node 获益有2个方面，一个方面是如现代的 web 项目一般，开发构建流程可以引入很多成熟的包去打造出适合自己项目的开发工作流，另一个方面就是其应用本身也可以依赖需要的包去完成自己的功能。</a:t>
            </a: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908050" y="1125220"/>
            <a:ext cx="8482330" cy="2614930"/>
          </a:xfrm>
          <a:prstGeom prst="rect">
            <a:avLst/>
          </a:prstGeom>
          <a:noFill/>
        </p:spPr>
        <p:txBody>
          <a:bodyPr wrap="square" rtlCol="0" anchor="t">
            <a:spAutoFit/>
          </a:bodyPr>
          <a:p>
            <a:pPr algn="l">
              <a:buClrTx/>
              <a:buSzTx/>
              <a:buFontTx/>
              <a:buNone/>
            </a:pPr>
            <a:r>
              <a:rPr lang="en-US" altLang="zh-CN" sz="1600">
                <a:uFillTx/>
                <a:ea typeface="楷体" panose="02010609060101010101" charset="-122"/>
                <a:sym typeface="+mn-ea"/>
              </a:rPr>
              <a:t>使用eletron前需要储备哪些知识:</a:t>
            </a:r>
            <a:endParaRPr lang="en-US" altLang="zh-CN" sz="1600">
              <a:uFillTx/>
              <a:ea typeface="楷体" panose="02010609060101010101" charset="-122"/>
              <a:sym typeface="+mn-ea"/>
            </a:endParaRPr>
          </a:p>
          <a:p>
            <a:pPr algn="l">
              <a:buClrTx/>
              <a:buSzTx/>
              <a:buFontTx/>
              <a:buNone/>
            </a:pPr>
            <a:endParaRPr lang="en-US" altLang="zh-CN" sz="1600">
              <a:uFillTx/>
              <a:ea typeface="楷体" panose="02010609060101010101" charset="-122"/>
            </a:endParaRPr>
          </a:p>
          <a:p>
            <a:pPr algn="l">
              <a:buClrTx/>
              <a:buSzTx/>
              <a:buFontTx/>
              <a:buNone/>
            </a:pPr>
            <a:endParaRPr lang="en-US" altLang="zh-CN" sz="1600">
              <a:uFillTx/>
              <a:ea typeface="楷体" panose="02010609060101010101" charset="-122"/>
            </a:endParaRPr>
          </a:p>
          <a:p>
            <a:pPr algn="l">
              <a:buClrTx/>
              <a:buSzTx/>
              <a:buFontTx/>
              <a:buNone/>
            </a:pPr>
            <a:r>
              <a:rPr lang="en-US" altLang="zh-CN" sz="1600">
                <a:uFillTx/>
                <a:ea typeface="楷体" panose="02010609060101010101" charset="-122"/>
                <a:sym typeface="+mn-ea"/>
              </a:rPr>
              <a:t>	1、首先需要熟练掌握前端的基础知识html, css，js</a:t>
            </a:r>
            <a:endParaRPr lang="en-US" altLang="zh-CN" sz="1600">
              <a:uFillTx/>
              <a:ea typeface="楷体" panose="02010609060101010101" charset="-122"/>
            </a:endParaRPr>
          </a:p>
          <a:p>
            <a:pPr algn="l">
              <a:buClrTx/>
              <a:buSzTx/>
              <a:buFontTx/>
              <a:buNone/>
            </a:pPr>
            <a:endParaRPr lang="en-US" altLang="zh-CN" sz="1600">
              <a:uFillTx/>
              <a:ea typeface="楷体" panose="02010609060101010101" charset="-122"/>
            </a:endParaRPr>
          </a:p>
          <a:p>
            <a:pPr algn="l">
              <a:buClrTx/>
              <a:buSzTx/>
              <a:buFontTx/>
              <a:buNone/>
            </a:pPr>
            <a:r>
              <a:rPr lang="en-US" altLang="zh-CN" sz="1600">
                <a:uFillTx/>
                <a:ea typeface="楷体" panose="02010609060101010101" charset="-122"/>
                <a:sym typeface="+mn-ea"/>
              </a:rPr>
              <a:t>	2、有一定的node基础，知道npm怎么用</a:t>
            </a:r>
            <a:endParaRPr lang="en-US" altLang="zh-CN" sz="1600">
              <a:uFillTx/>
              <a:ea typeface="楷体" panose="02010609060101010101" charset="-122"/>
            </a:endParaRPr>
          </a:p>
          <a:p>
            <a:pPr algn="l">
              <a:buClrTx/>
              <a:buSzTx/>
              <a:buFontTx/>
              <a:buNone/>
            </a:pPr>
            <a:endParaRPr lang="en-US" altLang="zh-CN" sz="1600">
              <a:uFillTx/>
              <a:ea typeface="楷体" panose="02010609060101010101" charset="-122"/>
            </a:endParaRPr>
          </a:p>
          <a:p>
            <a:pPr algn="l">
              <a:buClrTx/>
              <a:buSzTx/>
              <a:buFontTx/>
              <a:buNone/>
            </a:pPr>
            <a:r>
              <a:rPr lang="en-US" altLang="zh-CN" sz="1600">
                <a:uFillTx/>
                <a:ea typeface="楷体" panose="02010609060101010101" charset="-122"/>
                <a:sym typeface="+mn-ea"/>
              </a:rPr>
              <a:t>	官网：https://electronjs.org</a:t>
            </a:r>
            <a:endParaRPr lang="zh-CN" altLang="en-US" sz="1600">
              <a:sym typeface="+mn-ea"/>
            </a:endParaRPr>
          </a:p>
          <a:p>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365125" y="311150"/>
            <a:ext cx="11390630" cy="5015865"/>
          </a:xfrm>
          <a:prstGeom prst="rect">
            <a:avLst/>
          </a:prstGeom>
          <a:noFill/>
        </p:spPr>
        <p:txBody>
          <a:bodyPr wrap="square" rtlCol="0" anchor="t">
            <a:spAutoFit/>
          </a:bodyPr>
          <a:p>
            <a:r>
              <a:rPr lang="en-US" altLang="zh-CN">
                <a:sym typeface="+mn-ea"/>
              </a:rPr>
              <a:t>	                                        </a:t>
            </a:r>
            <a:r>
              <a:rPr lang="en-US" altLang="zh-CN" sz="2400">
                <a:uFillTx/>
                <a:ea typeface="楷体" panose="02010609060101010101" charset="-122"/>
                <a:sym typeface="+mn-ea"/>
              </a:rPr>
              <a:t>本地环境搭建</a:t>
            </a:r>
            <a:r>
              <a:rPr lang="en-US" altLang="zh-CN" b="1">
                <a:effectLst>
                  <a:outerShdw blurRad="38100" dist="19050" dir="2700000" algn="tl" rotWithShape="0">
                    <a:schemeClr val="dk1">
                      <a:alpha val="40000"/>
                    </a:schemeClr>
                  </a:outerShdw>
                </a:effectLst>
                <a:sym typeface="+mn-ea"/>
              </a:rPr>
              <a:t>	</a:t>
            </a:r>
            <a:endParaRPr lang="zh-CN" altLang="en-US" b="1">
              <a:solidFill>
                <a:schemeClr val="tx1"/>
              </a:solidFill>
              <a:effectLst>
                <a:outerShdw blurRad="38100" dist="19050" dir="2700000" algn="tl" rotWithShape="0">
                  <a:schemeClr val="dk1">
                    <a:alpha val="40000"/>
                  </a:schemeClr>
                </a:outerShdw>
              </a:effectLst>
            </a:endParaRPr>
          </a:p>
          <a:p>
            <a:endParaRPr lang="zh-CN" altLang="en-US"/>
          </a:p>
          <a:p>
            <a:pPr algn="l">
              <a:buClrTx/>
              <a:buSzTx/>
              <a:buNone/>
            </a:pPr>
            <a:endParaRPr lang="en-US" altLang="zh-CN" sz="1600">
              <a:uFillTx/>
              <a:ea typeface="楷体" panose="02010609060101010101" charset="-122"/>
            </a:endParaRPr>
          </a:p>
          <a:p>
            <a:pPr algn="l">
              <a:buClrTx/>
              <a:buSzTx/>
              <a:buNone/>
            </a:pPr>
            <a:r>
              <a:rPr lang="en-US" altLang="zh-CN" sz="1600">
                <a:uFillTx/>
                <a:ea typeface="楷体" panose="02010609060101010101" charset="-122"/>
                <a:sym typeface="+mn-ea"/>
              </a:rPr>
              <a:t>    1. https://nodejs.org/dist/v10.16.0/node-v10.16.0-x86.msi   windows32位node下载安装</a:t>
            </a:r>
            <a:endParaRPr lang="en-US" altLang="zh-CN" sz="1600">
              <a:uFillTx/>
              <a:ea typeface="楷体" panose="02010609060101010101" charset="-122"/>
              <a:sym typeface="+mn-ea"/>
            </a:endParaRPr>
          </a:p>
          <a:p>
            <a:pPr algn="l">
              <a:buClrTx/>
              <a:buSzTx/>
              <a:buNone/>
            </a:pPr>
            <a:r>
              <a:rPr lang="en-US" altLang="zh-CN" sz="1600">
                <a:uFillTx/>
                <a:ea typeface="楷体" panose="02010609060101010101" charset="-122"/>
                <a:sym typeface="+mn-ea"/>
              </a:rPr>
              <a:t>    </a:t>
            </a:r>
            <a:endParaRPr lang="en-US" altLang="zh-CN" sz="1600">
              <a:uFillTx/>
              <a:ea typeface="楷体" panose="02010609060101010101" charset="-122"/>
              <a:sym typeface="+mn-ea"/>
            </a:endParaRPr>
          </a:p>
          <a:p>
            <a:pPr algn="l">
              <a:buClrTx/>
              <a:buSzTx/>
              <a:buNone/>
            </a:pPr>
            <a:r>
              <a:rPr lang="en-US" altLang="zh-CN" sz="1600">
                <a:uFillTx/>
                <a:ea typeface="楷体" panose="02010609060101010101" charset="-122"/>
                <a:sym typeface="+mn-ea"/>
              </a:rPr>
              <a:t>    2. npm root -g                                                         可以看到实际的位置</a:t>
            </a:r>
            <a:endParaRPr lang="en-US" altLang="zh-CN" sz="1600">
              <a:uFillTx/>
              <a:ea typeface="楷体" panose="02010609060101010101" charset="-122"/>
              <a:sym typeface="+mn-ea"/>
            </a:endParaRPr>
          </a:p>
          <a:p>
            <a:pPr algn="l">
              <a:buClrTx/>
              <a:buSzTx/>
              <a:buNone/>
            </a:pPr>
            <a:endParaRPr lang="en-US" altLang="zh-CN" sz="1600">
              <a:uFillTx/>
              <a:ea typeface="楷体" panose="02010609060101010101" charset="-122"/>
              <a:sym typeface="+mn-ea"/>
            </a:endParaRPr>
          </a:p>
          <a:p>
            <a:pPr algn="l">
              <a:buClrTx/>
              <a:buSzTx/>
              <a:buNone/>
            </a:pPr>
            <a:r>
              <a:rPr lang="en-US" altLang="zh-CN" sz="1600">
                <a:uFillTx/>
                <a:ea typeface="楷体" panose="02010609060101010101" charset="-122"/>
                <a:sym typeface="+mn-ea"/>
              </a:rPr>
              <a:t>    3. npm config set prefix d:\soft\nodejs                     修改全局包位置</a:t>
            </a:r>
            <a:endParaRPr lang="en-US" altLang="zh-CN" sz="1600">
              <a:uFillTx/>
              <a:ea typeface="楷体" panose="02010609060101010101" charset="-122"/>
              <a:sym typeface="+mn-ea"/>
            </a:endParaRPr>
          </a:p>
          <a:p>
            <a:pPr algn="l">
              <a:buClrTx/>
              <a:buSzTx/>
              <a:buNone/>
            </a:pPr>
            <a:endParaRPr lang="en-US" altLang="zh-CN" sz="1600">
              <a:uFillTx/>
              <a:ea typeface="楷体" panose="02010609060101010101" charset="-122"/>
              <a:sym typeface="+mn-ea"/>
            </a:endParaRPr>
          </a:p>
          <a:p>
            <a:pPr algn="l">
              <a:buClrTx/>
              <a:buSzTx/>
              <a:buNone/>
            </a:pPr>
            <a:r>
              <a:rPr lang="en-US" altLang="zh-CN" sz="1600">
                <a:uFillTx/>
                <a:ea typeface="楷体" panose="02010609060101010101" charset="-122"/>
                <a:sym typeface="+mn-ea"/>
              </a:rPr>
              <a:t>    4. npm config set registry https://registry.npm.taobao.org 	     设置淘宝镜像</a:t>
            </a:r>
            <a:endParaRPr lang="en-US" altLang="zh-CN" sz="1600">
              <a:uFillTx/>
              <a:ea typeface="楷体" panose="02010609060101010101" charset="-122"/>
              <a:sym typeface="+mn-ea"/>
            </a:endParaRPr>
          </a:p>
          <a:p>
            <a:pPr algn="l">
              <a:buClrTx/>
              <a:buSzTx/>
              <a:buNone/>
            </a:pPr>
            <a:endParaRPr lang="en-US" altLang="zh-CN" sz="1600">
              <a:uFillTx/>
              <a:ea typeface="楷体" panose="02010609060101010101" charset="-122"/>
              <a:sym typeface="+mn-ea"/>
            </a:endParaRPr>
          </a:p>
          <a:p>
            <a:pPr algn="l">
              <a:buClrTx/>
              <a:buSzTx/>
              <a:buNone/>
            </a:pPr>
            <a:r>
              <a:rPr lang="en-US" altLang="zh-CN" sz="1600">
                <a:uFillTx/>
                <a:ea typeface="楷体" panose="02010609060101010101" charset="-122"/>
                <a:sym typeface="+mn-ea"/>
              </a:rPr>
              <a:t>    5. npm config set ELECTRON_MIRROR http://npm.taobao.org/mirrors/electron/	    设置淘宝镜像</a:t>
            </a:r>
            <a:endParaRPr lang="en-US" altLang="zh-CN" sz="1600">
              <a:uFillTx/>
              <a:ea typeface="楷体" panose="02010609060101010101" charset="-122"/>
              <a:sym typeface="+mn-ea"/>
            </a:endParaRPr>
          </a:p>
          <a:p>
            <a:pPr algn="l">
              <a:buClrTx/>
              <a:buSzTx/>
              <a:buNone/>
            </a:pPr>
            <a:endParaRPr lang="en-US" altLang="zh-CN" sz="1600">
              <a:uFillTx/>
              <a:ea typeface="楷体" panose="02010609060101010101" charset="-122"/>
              <a:sym typeface="+mn-ea"/>
            </a:endParaRPr>
          </a:p>
          <a:p>
            <a:pPr algn="l">
              <a:buClrTx/>
              <a:buSzTx/>
              <a:buNone/>
            </a:pPr>
            <a:r>
              <a:rPr lang="en-US" altLang="zh-CN" sz="1600">
                <a:uFillTx/>
                <a:ea typeface="楷体" panose="02010609060101010101" charset="-122"/>
                <a:sym typeface="+mn-ea"/>
              </a:rPr>
              <a:t>    6. npm config set cache  d:\soft\nodejs\node_cache	  </a:t>
            </a:r>
            <a:endParaRPr lang="en-US" altLang="zh-CN" sz="1600">
              <a:uFillTx/>
              <a:ea typeface="楷体" panose="02010609060101010101" charset="-122"/>
              <a:sym typeface="+mn-ea"/>
            </a:endParaRPr>
          </a:p>
          <a:p>
            <a:pPr algn="l">
              <a:buClrTx/>
              <a:buSzTx/>
              <a:buNone/>
            </a:pPr>
            <a:endParaRPr lang="en-US" altLang="zh-CN" sz="1600">
              <a:uFillTx/>
              <a:ea typeface="楷体" panose="02010609060101010101" charset="-122"/>
              <a:sym typeface="+mn-ea"/>
            </a:endParaRPr>
          </a:p>
          <a:p>
            <a:pPr algn="l">
              <a:buClrTx/>
              <a:buSzTx/>
              <a:buNone/>
            </a:pPr>
            <a:r>
              <a:rPr lang="en-US" altLang="zh-CN" sz="1600">
                <a:uFillTx/>
                <a:ea typeface="楷体" panose="02010609060101010101" charset="-122"/>
                <a:sym typeface="+mn-ea"/>
              </a:rPr>
              <a:t>    7. npm install -g electron          (下载安装electron, 如果网速太慢,可能导致下载失败)</a:t>
            </a:r>
            <a:endParaRPr lang="zh-CN" altLang="en-US">
              <a:sym typeface="+mn-ea"/>
            </a:endParaRPr>
          </a:p>
          <a:p>
            <a:endParaRPr lang="zh-CN" altLang="en-US">
              <a:sym typeface="+mn-ea"/>
            </a:endParaRPr>
          </a:p>
          <a:p>
            <a:endParaRPr lang="zh-CN" altLang="en-US">
              <a:sym typeface="+mn-ea"/>
            </a:endParaRPr>
          </a:p>
          <a:p>
            <a:endParaRPr lang="zh-CN" altLang="en-US">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文本框 1"/>
          <p:cNvSpPr txBox="1"/>
          <p:nvPr/>
        </p:nvSpPr>
        <p:spPr>
          <a:xfrm>
            <a:off x="1402715" y="241935"/>
            <a:ext cx="8423910" cy="3723005"/>
          </a:xfrm>
          <a:prstGeom prst="rect">
            <a:avLst/>
          </a:prstGeom>
          <a:noFill/>
        </p:spPr>
        <p:txBody>
          <a:bodyPr wrap="square" rtlCol="0" anchor="t">
            <a:spAutoFit/>
          </a:bodyPr>
          <a:p>
            <a:r>
              <a:rPr lang="en-US" altLang="zh-CN" sz="2800" b="1"/>
              <a:t>			</a:t>
            </a:r>
            <a:r>
              <a:rPr lang="en-US" altLang="zh-CN" sz="2400">
                <a:uFillTx/>
                <a:ea typeface="楷体" panose="02010609060101010101" charset="-122"/>
              </a:rPr>
              <a:t>注意事项</a:t>
            </a:r>
            <a:endParaRPr lang="zh-CN" altLang="en-US" sz="4000" b="1"/>
          </a:p>
          <a:p>
            <a:r>
              <a:rPr lang="en-US" altLang="zh-CN" sz="2800" b="1"/>
              <a:t>	</a:t>
            </a:r>
            <a:r>
              <a:rPr lang="en-US" altLang="zh-CN" sz="1600">
                <a:uFillTx/>
                <a:ea typeface="楷体" panose="02010609060101010101" charset="-122"/>
              </a:rPr>
              <a:t>1：npm，</a:t>
            </a:r>
            <a:r>
              <a:rPr lang="en-US" altLang="zh-CN" sz="1600">
                <a:uFillTx/>
                <a:ea typeface="楷体" panose="02010609060101010101" charset="-122"/>
                <a:sym typeface="+mn-ea"/>
              </a:rPr>
              <a:t>yarn ，electron的环境变量</a:t>
            </a:r>
            <a:endParaRPr lang="en-US" altLang="zh-CN" sz="1600">
              <a:uFillTx/>
              <a:ea typeface="楷体" panose="02010609060101010101" charset="-122"/>
              <a:sym typeface="+mn-ea"/>
            </a:endParaRPr>
          </a:p>
          <a:p>
            <a:r>
              <a:rPr lang="zh-CN" altLang="en-US">
                <a:sym typeface="+mn-ea"/>
              </a:rPr>
              <a:t> </a:t>
            </a:r>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a:p>
            <a:endParaRPr lang="zh-CN" altLang="en-US"/>
          </a:p>
        </p:txBody>
      </p:sp>
      <p:pic>
        <p:nvPicPr>
          <p:cNvPr id="3" name="图片 2"/>
          <p:cNvPicPr>
            <a:picLocks noChangeAspect="1"/>
          </p:cNvPicPr>
          <p:nvPr/>
        </p:nvPicPr>
        <p:blipFill>
          <a:blip r:embed="rId1"/>
          <a:stretch>
            <a:fillRect/>
          </a:stretch>
        </p:blipFill>
        <p:spPr>
          <a:xfrm>
            <a:off x="2670175" y="1653540"/>
            <a:ext cx="4472940" cy="45097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720725" y="537210"/>
            <a:ext cx="9826625" cy="4061460"/>
          </a:xfrm>
          <a:prstGeom prst="rect">
            <a:avLst/>
          </a:prstGeom>
          <a:noFill/>
        </p:spPr>
        <p:txBody>
          <a:bodyPr wrap="square" rtlCol="0" anchor="t">
            <a:spAutoFit/>
          </a:bodyPr>
          <a:p>
            <a:r>
              <a:rPr lang="en-US" altLang="zh-CN" sz="1600">
                <a:uFillTx/>
                <a:ea typeface="楷体" panose="02010609060101010101" charset="-122"/>
              </a:rPr>
              <a:t>	                           </a:t>
            </a:r>
            <a:r>
              <a:rPr lang="en-US" altLang="zh-CN" sz="2800">
                <a:solidFill>
                  <a:schemeClr val="tx1"/>
                </a:solidFill>
                <a:uFillTx/>
                <a:ea typeface="楷体" panose="02010609060101010101" charset="-122"/>
                <a:sym typeface="+mn-ea"/>
              </a:rPr>
              <a:t>electron的hello world</a:t>
            </a:r>
            <a:r>
              <a:rPr lang="en-US" altLang="zh-CN" sz="2800">
                <a:solidFill>
                  <a:schemeClr val="tx1"/>
                </a:solidFill>
                <a:uFillTx/>
                <a:ea typeface="楷体" panose="02010609060101010101" charset="-122"/>
              </a:rPr>
              <a:t>	</a:t>
            </a:r>
            <a:endParaRPr lang="en-US" altLang="zh-CN" sz="2800">
              <a:solidFill>
                <a:schemeClr val="tx1"/>
              </a:solidFill>
              <a:uFillTx/>
              <a:ea typeface="楷体" panose="02010609060101010101" charset="-122"/>
            </a:endParaRPr>
          </a:p>
          <a:p>
            <a:endParaRPr lang="en-US" altLang="zh-CN" sz="1600">
              <a:uFillTx/>
              <a:ea typeface="楷体" panose="02010609060101010101" charset="-122"/>
            </a:endParaRPr>
          </a:p>
          <a:p>
            <a:endParaRPr lang="en-US" altLang="zh-CN" sz="1600">
              <a:uFillTx/>
              <a:ea typeface="楷体" panose="02010609060101010101" charset="-122"/>
            </a:endParaRPr>
          </a:p>
          <a:p>
            <a:endParaRPr lang="en-US" altLang="zh-CN" sz="1600">
              <a:uFillTx/>
              <a:ea typeface="楷体" panose="02010609060101010101" charset="-122"/>
            </a:endParaRPr>
          </a:p>
          <a:p>
            <a:pPr algn="l">
              <a:buClrTx/>
              <a:buSzTx/>
              <a:buNone/>
            </a:pPr>
            <a:r>
              <a:rPr lang="en-US" altLang="zh-CN" sz="1600">
                <a:uFillTx/>
                <a:ea typeface="楷体" panose="02010609060101010101" charset="-122"/>
              </a:rPr>
              <a:t># 克隆这仓库</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git clone https://github.com/electron/electron-quick-start</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进入仓库</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cd electron-quick-start</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安装依赖库</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npm install</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运行应用</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npm start</a:t>
            </a:r>
            <a:endParaRPr lang="zh-CN" altLang="en-US"/>
          </a:p>
          <a:p>
            <a:endParaRPr lang="zh-CN" altLang="en-US"/>
          </a:p>
          <a:p>
            <a:endParaRPr lang="zh-CN" altLang="en-US"/>
          </a:p>
          <a:p>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 name="文本框 2"/>
          <p:cNvSpPr txBox="1"/>
          <p:nvPr/>
        </p:nvSpPr>
        <p:spPr>
          <a:xfrm>
            <a:off x="628015" y="233680"/>
            <a:ext cx="9817100" cy="4523105"/>
          </a:xfrm>
          <a:prstGeom prst="rect">
            <a:avLst/>
          </a:prstGeom>
          <a:noFill/>
        </p:spPr>
        <p:txBody>
          <a:bodyPr wrap="square" rtlCol="0" anchor="t">
            <a:spAutoFit/>
          </a:bodyPr>
          <a:p>
            <a:pPr algn="l">
              <a:buClrTx/>
              <a:buSzTx/>
              <a:buNone/>
            </a:pPr>
            <a:r>
              <a:rPr lang="en-US" altLang="zh-CN" sz="3200" b="1"/>
              <a:t>   </a:t>
            </a:r>
            <a:r>
              <a:rPr lang="en-US" altLang="zh-CN" sz="1600">
                <a:uFillTx/>
                <a:ea typeface="楷体" panose="02010609060101010101" charset="-122"/>
              </a:rPr>
              <a:t>			 </a:t>
            </a:r>
            <a:r>
              <a:rPr lang="en-US" altLang="zh-CN" sz="2400">
                <a:uFillTx/>
                <a:ea typeface="楷体" panose="02010609060101010101" charset="-122"/>
              </a:rPr>
              <a:t>主要文件结构</a:t>
            </a:r>
            <a:endParaRPr lang="en-US" altLang="zh-CN" sz="24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r>
              <a:rPr lang="en-US" altLang="zh-CN" sz="1600">
                <a:uFillTx/>
                <a:ea typeface="楷体" panose="02010609060101010101" charset="-122"/>
              </a:rPr>
              <a:t>进入到electron-quick-start文件夹，可以看到主要目录结构</a:t>
            </a: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r>
              <a:rPr lang="en-US" altLang="zh-CN" sz="1600">
                <a:uFillTx/>
                <a:ea typeface="楷体" panose="02010609060101010101" charset="-122"/>
              </a:rPr>
              <a:t>electron-quick-start/</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 package.json</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 main.js</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 index.html</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 ├── node_modules/</a:t>
            </a: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r>
              <a:rPr lang="en-US" altLang="zh-CN" sz="1600">
                <a:uFillTx/>
                <a:ea typeface="楷体" panose="02010609060101010101" charset="-122"/>
              </a:rPr>
              <a:t>index.html：窗口中显示的内容，在index.html中</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package.json：项目的配置信息和所需的各种模块，在这里配置。npm install命令根据它，自动下载所需模块</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main.js：用于创建窗口和处理系统事件</a:t>
            </a:r>
            <a:endParaRPr lang="en-US" altLang="zh-CN" sz="1600">
              <a:uFillTx/>
              <a:ea typeface="楷体" panose="02010609060101010101" charset="-122"/>
            </a:endParaRPr>
          </a:p>
          <a:p>
            <a:pPr algn="l">
              <a:buClrTx/>
              <a:buSzTx/>
              <a:buNone/>
            </a:pPr>
            <a:r>
              <a:rPr lang="en-US" altLang="zh-CN" sz="1600">
                <a:uFillTx/>
                <a:ea typeface="楷体" panose="02010609060101010101" charset="-122"/>
              </a:rPr>
              <a:t>node_modules：npm install安装包的位置。如果是全局安装，则不在这个目录。</a:t>
            </a:r>
            <a:endParaRPr lang="en-US" altLang="zh-CN" sz="1600">
              <a:uFillTx/>
              <a:ea typeface="楷体" panose="02010609060101010101" charset="-122"/>
            </a:endParaRPr>
          </a:p>
          <a:p>
            <a:pPr algn="l">
              <a:buClrTx/>
              <a:buSzTx/>
              <a:buNone/>
            </a:pPr>
            <a:endParaRPr lang="en-US" altLang="zh-CN" sz="1600">
              <a:uFillTx/>
              <a:ea typeface="楷体" panose="02010609060101010101" charset="-122"/>
            </a:endParaRPr>
          </a:p>
          <a:p>
            <a:pPr algn="l">
              <a:buClrTx/>
              <a:buSzTx/>
              <a:buNone/>
            </a:pPr>
            <a:r>
              <a:rPr lang="en-US" altLang="zh-CN" sz="1600">
                <a:uFillTx/>
                <a:ea typeface="楷体" panose="02010609060101010101" charset="-122"/>
              </a:rPr>
              <a:t>可以打开各个文件和目录，看看具体的内容，先大致了解，有个整体概念。</a:t>
            </a:r>
            <a:endParaRPr lang="en-US" altLang="zh-CN" sz="1600">
              <a:uFillTx/>
              <a:ea typeface="楷体" panose="0201060906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p:cNvPicPr>
            <a:picLocks noChangeAspect="1"/>
          </p:cNvPicPr>
          <p:nvPr/>
        </p:nvPicPr>
        <p:blipFill>
          <a:blip r:embed="rId1"/>
          <a:stretch>
            <a:fillRect/>
          </a:stretch>
        </p:blipFill>
        <p:spPr>
          <a:xfrm>
            <a:off x="196215" y="-3810"/>
            <a:ext cx="9401810" cy="64458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500" advTm="2000">
        <p:checker/>
      </p:transition>
    </mc:Choice>
    <mc:Fallback>
      <p:transition spd="slow" advTm="2000">
        <p:checker/>
      </p:transition>
    </mc:Fallback>
  </mc:AlternateContent>
</p:sld>
</file>

<file path=ppt/tags/tag1.xml><?xml version="1.0" encoding="utf-8"?>
<p:tagLst xmlns:p="http://schemas.openxmlformats.org/presentationml/2006/main">
  <p:tag name="KSO_WM_SLIDE_MODEL_TYPE" val="dynamicNum"/>
</p:tagLst>
</file>

<file path=ppt/tags/tag2.xml><?xml version="1.0" encoding="utf-8"?>
<p:tagLst xmlns:p="http://schemas.openxmlformats.org/presentationml/2006/main">
  <p:tag name="ISPRING_PRESENTATION_TITLE" val="多边形创意工作总结PPT模板"/>
</p:tagLst>
</file>

<file path=ppt/theme/theme1.xml><?xml version="1.0" encoding="utf-8"?>
<a:theme xmlns:a="http://schemas.openxmlformats.org/drawingml/2006/main" name="1_Office 主题">
  <a:themeElements>
    <a:clrScheme name="自定义 21">
      <a:dk1>
        <a:srgbClr val="000000"/>
      </a:dk1>
      <a:lt1>
        <a:srgbClr val="FFFFFF"/>
      </a:lt1>
      <a:dk2>
        <a:srgbClr val="44546A"/>
      </a:dk2>
      <a:lt2>
        <a:srgbClr val="E7E6E6"/>
      </a:lt2>
      <a:accent1>
        <a:srgbClr val="25B0D2"/>
      </a:accent1>
      <a:accent2>
        <a:srgbClr val="047ABA"/>
      </a:accent2>
      <a:accent3>
        <a:srgbClr val="58C4B8"/>
      </a:accent3>
      <a:accent4>
        <a:srgbClr val="15B0B8"/>
      </a:accent4>
      <a:accent5>
        <a:srgbClr val="077FBF"/>
      </a:accent5>
      <a:accent6>
        <a:srgbClr val="70AD47"/>
      </a:accent6>
      <a:hlink>
        <a:srgbClr val="6DC2CC"/>
      </a:hlink>
      <a:folHlink>
        <a:srgbClr val="7BC8DB"/>
      </a:folHlink>
    </a:clrScheme>
    <a:fontScheme name="Office">
      <a:majorFont>
        <a:latin typeface="DengXian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4247</Words>
  <Application>WPS 演示</Application>
  <PresentationFormat>自定义</PresentationFormat>
  <Paragraphs>218</Paragraphs>
  <Slides>16</Slides>
  <Notes>2</Notes>
  <HiddenSlides>0</HiddenSlides>
  <MMClips>1</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16</vt:i4>
      </vt:variant>
    </vt:vector>
  </HeadingPairs>
  <TitlesOfParts>
    <vt:vector size="28" baseType="lpstr">
      <vt:lpstr>Arial</vt:lpstr>
      <vt:lpstr>宋体</vt:lpstr>
      <vt:lpstr>Wingdings</vt:lpstr>
      <vt:lpstr>Arial</vt:lpstr>
      <vt:lpstr>Gulim</vt:lpstr>
      <vt:lpstr>Malgun Gothic</vt:lpstr>
      <vt:lpstr>微软雅黑</vt:lpstr>
      <vt:lpstr>楷体</vt:lpstr>
      <vt:lpstr>等线</vt:lpstr>
      <vt:lpstr>Arial Unicode MS</vt:lpstr>
      <vt:lpstr>等线 Light</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多边形创意工作总结PPT模板</dc:title>
  <dc:creator>office365</dc:creator>
  <cp:lastModifiedBy>wanheat</cp:lastModifiedBy>
  <cp:revision>881</cp:revision>
  <dcterms:created xsi:type="dcterms:W3CDTF">2017-10-13T08:07:00Z</dcterms:created>
  <dcterms:modified xsi:type="dcterms:W3CDTF">2019-09-20T02:40:37Z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2052-11.1.0.8976</vt:lpwstr>
  </property>
</Properties>
</file>